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8" r:id="rId1"/>
  </p:sldMasterIdLst>
  <p:notesMasterIdLst>
    <p:notesMasterId r:id="rId20"/>
  </p:notesMasterIdLst>
  <p:sldIdLst>
    <p:sldId id="374" r:id="rId2"/>
    <p:sldId id="540" r:id="rId3"/>
    <p:sldId id="483" r:id="rId4"/>
    <p:sldId id="484" r:id="rId5"/>
    <p:sldId id="517" r:id="rId6"/>
    <p:sldId id="565" r:id="rId7"/>
    <p:sldId id="567" r:id="rId8"/>
    <p:sldId id="568" r:id="rId9"/>
    <p:sldId id="569" r:id="rId10"/>
    <p:sldId id="566" r:id="rId11"/>
    <p:sldId id="525" r:id="rId12"/>
    <p:sldId id="543" r:id="rId13"/>
    <p:sldId id="544" r:id="rId14"/>
    <p:sldId id="572" r:id="rId15"/>
    <p:sldId id="571" r:id="rId16"/>
    <p:sldId id="574" r:id="rId17"/>
    <p:sldId id="549" r:id="rId18"/>
    <p:sldId id="5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orkshop" id="{C0D052DA-A7FB-446B-8705-20340120663A}">
          <p14:sldIdLst>
            <p14:sldId id="374"/>
            <p14:sldId id="540"/>
            <p14:sldId id="483"/>
            <p14:sldId id="484"/>
            <p14:sldId id="517"/>
          </p14:sldIdLst>
        </p14:section>
        <p14:section name="Regular Meeting" id="{1EADDF12-CD17-48E9-A581-47822DB6E68F}">
          <p14:sldIdLst>
            <p14:sldId id="565"/>
            <p14:sldId id="567"/>
            <p14:sldId id="568"/>
            <p14:sldId id="569"/>
            <p14:sldId id="566"/>
            <p14:sldId id="525"/>
            <p14:sldId id="543"/>
            <p14:sldId id="544"/>
          </p14:sldIdLst>
        </p14:section>
        <p14:section name="Regular Agenda" id="{A4C52746-79B5-4444-8E2F-B8186FC70DA7}">
          <p14:sldIdLst>
            <p14:sldId id="572"/>
            <p14:sldId id="571"/>
            <p14:sldId id="574"/>
          </p14:sldIdLst>
        </p14:section>
        <p14:section name="Executive Session" id="{63163BEE-45F1-400A-A814-86B9950D4785}">
          <p14:sldIdLst>
            <p14:sldId id="549"/>
          </p14:sldIdLst>
        </p14:section>
        <p14:section name="Regular" id="{212DA397-9654-4F44-A13D-D2F5D5E062AA}">
          <p14:sldIdLst>
            <p14:sldId id="5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810DB"/>
    <a:srgbClr val="0B13EC"/>
    <a:srgbClr val="F8E502"/>
    <a:srgbClr val="040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1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B28EA-DDD2-4659-8121-7DBE059C3DBF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D39B5-4070-4A32-AA6D-1B61E3F42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23352" y="758952"/>
            <a:ext cx="593232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3351" y="4455621"/>
            <a:ext cx="5935099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50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4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6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5962" y="2180392"/>
            <a:ext cx="9489718" cy="368870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text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88529A-616A-4A32-A658-0D24CC287C3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55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4" r:id="rId4"/>
    <p:sldLayoutId id="2147483905" r:id="rId5"/>
    <p:sldLayoutId id="2147483906" r:id="rId6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100000"/>
        </a:lnSpc>
        <a:spcBef>
          <a:spcPts val="1200"/>
        </a:spcBef>
        <a:spcAft>
          <a:spcPts val="1800"/>
        </a:spcAft>
        <a:buClr>
          <a:schemeClr val="accent1"/>
        </a:buClr>
        <a:buSzPct val="100000"/>
        <a:buFont typeface="+mj-lt"/>
        <a:buAutoNum type="arabicPeriod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15518" indent="-514350" algn="l" defTabSz="914400" rtl="0" eaLnBrk="1" latinLnBrk="0" hangingPunct="1">
        <a:lnSpc>
          <a:spcPct val="100000"/>
        </a:lnSpc>
        <a:spcBef>
          <a:spcPts val="1200"/>
        </a:spcBef>
        <a:spcAft>
          <a:spcPts val="1800"/>
        </a:spcAft>
        <a:buClr>
          <a:schemeClr val="accent1"/>
        </a:buClr>
        <a:buFont typeface="+mj-lt"/>
        <a:buAutoNum type="alphaLcParenR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sgcd.org/wp-content/uploads/2024/05/ACP-Report-5.7.24-3f2cd68f13116d448c8bb00521619707.pdf" TargetMode="External"/><Relationship Id="rId2" Type="http://schemas.openxmlformats.org/officeDocument/2006/relationships/hyperlink" Target="https://posgcd.org/wp-content/uploads/2024/04/ACP-Bills-Combined-Total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sgcd.org/wp-content/uploads/2024/05/Applications-Registrations-and-Inspections-Log-2024-4-19-24-5-9-32bca3edb0892ac8272e6f3592fce9e4.pdf" TargetMode="External"/><Relationship Id="rId4" Type="http://schemas.openxmlformats.org/officeDocument/2006/relationships/hyperlink" Target="https://posgcd.org/monitoring-update-05-14-24-pdf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osgcd.org/wp-content/uploads/2024/05/April-2024-Interlocal-Agreement-Counts-236418c67e6aa4aece09ef84e1ba4ee6.pdf" TargetMode="External"/><Relationship Id="rId2" Type="http://schemas.openxmlformats.org/officeDocument/2006/relationships/hyperlink" Target="http://posgcd.org/wp-content/uploads/2024/05/GWAP_Apr24_update-ca0526df7b03d6dce1b51af8132ee7f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osgcd.org/wp-content/uploads/2024/05/Education-Report-April-2024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1041" y="639097"/>
            <a:ext cx="6112030" cy="3686015"/>
          </a:xfrm>
        </p:spPr>
        <p:txBody>
          <a:bodyPr>
            <a:normAutofit/>
          </a:bodyPr>
          <a:lstStyle/>
          <a:p>
            <a:br>
              <a:rPr lang="en-US" sz="6000" b="1" dirty="0">
                <a:latin typeface="Avenir" charset="0"/>
                <a:ea typeface="Avenir" charset="0"/>
                <a:cs typeface="Avenir" charset="0"/>
              </a:rPr>
            </a:br>
            <a:r>
              <a:rPr lang="en-US" sz="6000" b="1" dirty="0">
                <a:latin typeface="Avenir" charset="0"/>
                <a:ea typeface="Avenir" charset="0"/>
                <a:cs typeface="Avenir" charset="0"/>
              </a:rPr>
              <a:t>Board Workshop</a:t>
            </a:r>
            <a:endParaRPr lang="en-US" sz="6000" b="1" dirty="0">
              <a:latin typeface="Minion Pro" panose="02040703060306020203" pitchFamily="18" charset="0"/>
              <a:ea typeface="Avenir" charset="0"/>
              <a:cs typeface="Aveni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7071" y="4651872"/>
            <a:ext cx="6112030" cy="512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Avenir Book" charset="0"/>
                <a:cs typeface="Avenir Book" charset="0"/>
              </a:rPr>
              <a:t>May 14,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C0D1FC6-352C-4C7D-825F-C4E2F6A80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AFC2C-CD98-4478-AB71-1A864026D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85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98297-FD8A-6221-C7F9-DF146075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E22FF-E7E5-0A38-C0A7-C66BA79FB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/>
              <a:t>Invocation</a:t>
            </a:r>
          </a:p>
          <a:p>
            <a:pPr>
              <a:buAutoNum type="arabicPeriod" startAt="2"/>
            </a:pPr>
            <a:r>
              <a:rPr lang="en-US" dirty="0"/>
              <a:t>Call to Order and establish quorum</a:t>
            </a:r>
          </a:p>
          <a:p>
            <a:pPr>
              <a:buAutoNum type="arabicPeriod" startAt="2"/>
            </a:pPr>
            <a:r>
              <a:rPr lang="en-US" dirty="0"/>
              <a:t>Public Comment</a:t>
            </a:r>
          </a:p>
        </p:txBody>
      </p:sp>
    </p:spTree>
    <p:extLst>
      <p:ext uri="{BB962C8B-B14F-4D97-AF65-F5344CB8AC3E}">
        <p14:creationId xmlns:p14="http://schemas.microsoft.com/office/powerpoint/2010/main" val="238743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B41E5F-CCDE-9D53-DC31-A6A7472D8847}"/>
              </a:ext>
            </a:extLst>
          </p:cNvPr>
          <p:cNvSpPr txBox="1">
            <a:spLocks/>
          </p:cNvSpPr>
          <p:nvPr/>
        </p:nvSpPr>
        <p:spPr>
          <a:xfrm>
            <a:off x="1665962" y="2222500"/>
            <a:ext cx="9489718" cy="3633893"/>
          </a:xfrm>
          <a:prstGeom prst="rect">
            <a:avLst/>
          </a:prstGeom>
        </p:spPr>
        <p:txBody>
          <a:bodyPr vert="horz" lIns="0" tIns="45720" rIns="0" bIns="45720" rtlCol="0">
            <a:normAutofit fontScale="70000" lnSpcReduction="20000"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518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lphaLcParenR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 startAt="5"/>
            </a:pPr>
            <a:r>
              <a:rPr lang="en-US" u="sng" dirty="0"/>
              <a:t>Consent Agenda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a) </a:t>
            </a:r>
            <a:r>
              <a:rPr lang="en-US" dirty="0"/>
              <a:t>Minutes of April 23, 2024 Board Meeting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b) </a:t>
            </a:r>
            <a:r>
              <a:rPr lang="en-US" dirty="0"/>
              <a:t>Update on Aquifer Conservancy Program </a:t>
            </a:r>
            <a:r>
              <a:rPr lang="en-US" dirty="0">
                <a:hlinkClick r:id="rId2"/>
              </a:rPr>
              <a:t>(</a:t>
            </a:r>
            <a:r>
              <a:rPr lang="en-US" dirty="0">
                <a:hlinkClick r:id="rId3"/>
              </a:rPr>
              <a:t>ACP</a:t>
            </a:r>
            <a:r>
              <a:rPr lang="en-US" dirty="0">
                <a:hlinkClick r:id="rId2"/>
              </a:rPr>
              <a:t>) </a:t>
            </a:r>
            <a:r>
              <a:rPr lang="en-US" dirty="0"/>
              <a:t>enrollments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c) </a:t>
            </a:r>
            <a:r>
              <a:rPr lang="en-US" dirty="0"/>
              <a:t>Water </a:t>
            </a:r>
            <a:r>
              <a:rPr lang="en-US" dirty="0">
                <a:hlinkClick r:id="rId4"/>
              </a:rPr>
              <a:t>Well Monitoring </a:t>
            </a:r>
            <a:r>
              <a:rPr lang="en-US" dirty="0"/>
              <a:t>Update: Number of wells and frequency of measurements, and wells plugged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d) </a:t>
            </a:r>
            <a:r>
              <a:rPr lang="en-US" dirty="0"/>
              <a:t>Water </a:t>
            </a:r>
            <a:r>
              <a:rPr lang="en-US" dirty="0">
                <a:hlinkClick r:id="rId5"/>
              </a:rPr>
              <a:t>Well Drilling </a:t>
            </a:r>
            <a:r>
              <a:rPr lang="en-US" dirty="0"/>
              <a:t>activities: applications filed, registrations issued, and inspections performed </a:t>
            </a:r>
          </a:p>
        </p:txBody>
      </p:sp>
    </p:spTree>
    <p:extLst>
      <p:ext uri="{BB962C8B-B14F-4D97-AF65-F5344CB8AC3E}">
        <p14:creationId xmlns:p14="http://schemas.microsoft.com/office/powerpoint/2010/main" val="124276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B41E5F-CCDE-9D53-DC31-A6A7472D8847}"/>
              </a:ext>
            </a:extLst>
          </p:cNvPr>
          <p:cNvSpPr txBox="1">
            <a:spLocks/>
          </p:cNvSpPr>
          <p:nvPr/>
        </p:nvSpPr>
        <p:spPr>
          <a:xfrm>
            <a:off x="1665962" y="2222500"/>
            <a:ext cx="9489718" cy="3633893"/>
          </a:xfrm>
          <a:prstGeom prst="rect">
            <a:avLst/>
          </a:prstGeom>
        </p:spPr>
        <p:txBody>
          <a:bodyPr vert="horz" lIns="0" tIns="45720" rIns="0" bIns="45720" rtlCol="0">
            <a:normAutofit fontScale="77500" lnSpcReduction="20000"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518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lphaLcParenR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e) </a:t>
            </a:r>
            <a:r>
              <a:rPr lang="en-US" dirty="0"/>
              <a:t>Groundwater Well Assistance Program (GWAP) </a:t>
            </a:r>
            <a:r>
              <a:rPr lang="en-US" dirty="0">
                <a:hlinkClick r:id="rId2"/>
              </a:rPr>
              <a:t>Update</a:t>
            </a:r>
            <a:r>
              <a:rPr lang="en-US" dirty="0"/>
              <a:t>: investigations and corrective actions taken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f)</a:t>
            </a:r>
            <a:r>
              <a:rPr lang="en-US" dirty="0">
                <a:solidFill>
                  <a:schemeClr val="accent1"/>
                </a:solidFill>
                <a:hlinkClick r:id="rId3"/>
              </a:rPr>
              <a:t> </a:t>
            </a:r>
            <a:r>
              <a:rPr lang="en-US" dirty="0">
                <a:hlinkClick r:id="rId3"/>
              </a:rPr>
              <a:t>Report </a:t>
            </a:r>
            <a:r>
              <a:rPr lang="en-US" dirty="0"/>
              <a:t>on property inspections received under Interlocal Agreement with Milam and Burleson Counties Water Well Drilling activities: applications filed, registrations issued, and inspections performed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g) </a:t>
            </a:r>
            <a:r>
              <a:rPr lang="en-US" dirty="0"/>
              <a:t>Bills received, current financial status, Investment Officer Report </a:t>
            </a:r>
          </a:p>
          <a:p>
            <a:pPr marL="201168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h) </a:t>
            </a:r>
            <a:r>
              <a:rPr lang="en-US" dirty="0"/>
              <a:t>Review of Recent </a:t>
            </a:r>
            <a:r>
              <a:rPr lang="en-US" dirty="0">
                <a:hlinkClick r:id="rId4"/>
              </a:rPr>
              <a:t>Education</a:t>
            </a:r>
            <a:r>
              <a:rPr lang="en-US" dirty="0"/>
              <a:t> Efforts and Activities </a:t>
            </a:r>
          </a:p>
        </p:txBody>
      </p:sp>
    </p:spTree>
    <p:extLst>
      <p:ext uri="{BB962C8B-B14F-4D97-AF65-F5344CB8AC3E}">
        <p14:creationId xmlns:p14="http://schemas.microsoft.com/office/powerpoint/2010/main" val="1542574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5B41E5F-CCDE-9D53-DC31-A6A7472D8847}"/>
              </a:ext>
            </a:extLst>
          </p:cNvPr>
          <p:cNvSpPr txBox="1">
            <a:spLocks/>
          </p:cNvSpPr>
          <p:nvPr/>
        </p:nvSpPr>
        <p:spPr>
          <a:xfrm>
            <a:off x="1422400" y="2222500"/>
            <a:ext cx="9733280" cy="34119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514350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518" indent="-51435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>
                <a:schemeClr val="accent1"/>
              </a:buClr>
              <a:buFont typeface="+mj-lt"/>
              <a:buAutoNum type="alphaLcParenR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AutoNum type="romanLcParenR"/>
            </a:pPr>
            <a:r>
              <a:rPr lang="en-US" sz="2400" dirty="0"/>
              <a:t>Receive report from General Manager on recent District activities and take appropriate actions</a:t>
            </a:r>
          </a:p>
          <a:p>
            <a:pPr lvl="3">
              <a:lnSpc>
                <a:spcPct val="150000"/>
              </a:lnSpc>
              <a:buAutoNum type="arabicPeriod"/>
            </a:pPr>
            <a:r>
              <a:rPr lang="en-US" sz="2400" dirty="0"/>
              <a:t> Permit applications filed with the District and Hearing Dates; Emergency Permits Granted </a:t>
            </a:r>
          </a:p>
          <a:p>
            <a:pPr lvl="3">
              <a:lnSpc>
                <a:spcPct val="150000"/>
              </a:lnSpc>
              <a:buAutoNum type="arabicPeriod"/>
            </a:pPr>
            <a:r>
              <a:rPr lang="en-US" sz="2400" dirty="0"/>
              <a:t> Recent and future District presentations and activities </a:t>
            </a:r>
          </a:p>
          <a:p>
            <a:pPr marL="201168" lvl="1" indent="0">
              <a:buNone/>
            </a:pP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35DDAB-BB16-6611-B0D2-BCCDBE4DAEE4}"/>
              </a:ext>
            </a:extLst>
          </p:cNvPr>
          <p:cNvSpPr txBox="1"/>
          <p:nvPr/>
        </p:nvSpPr>
        <p:spPr>
          <a:xfrm>
            <a:off x="1433689" y="4605867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33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80" y="1737360"/>
            <a:ext cx="10058400" cy="436033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6. </a:t>
            </a:r>
            <a:r>
              <a:rPr lang="en-US" sz="2400" u="sng" dirty="0"/>
              <a:t>Regular Agenda</a:t>
            </a:r>
          </a:p>
          <a:p>
            <a:pPr marL="1355598" lvl="4" indent="-514350">
              <a:lnSpc>
                <a:spcPct val="100000"/>
              </a:lnSpc>
              <a:buAutoNum type="alphaLcParenR"/>
            </a:pPr>
            <a:r>
              <a:rPr lang="en-US" sz="2400" dirty="0"/>
              <a:t>Discussion and possible action on new tool to review monitoring information</a:t>
            </a:r>
          </a:p>
          <a:p>
            <a:pPr marL="1355598" lvl="4" indent="-514350">
              <a:lnSpc>
                <a:spcPct val="100000"/>
              </a:lnSpc>
              <a:buAutoNum type="alphaLcParenR"/>
            </a:pPr>
            <a:r>
              <a:rPr lang="en-US" sz="2400" dirty="0"/>
              <a:t>2024 Groundwater Conservation Grants</a:t>
            </a:r>
          </a:p>
          <a:p>
            <a:pPr marL="1355598" lvl="4" indent="-514350">
              <a:lnSpc>
                <a:spcPct val="100000"/>
              </a:lnSpc>
              <a:buAutoNum type="alphaLcParenR"/>
            </a:pPr>
            <a:r>
              <a:rPr lang="en-US" sz="2400" dirty="0"/>
              <a:t>District 2024 Budget</a:t>
            </a:r>
          </a:p>
          <a:p>
            <a:pPr marL="1355598" lvl="4" indent="-514350">
              <a:lnSpc>
                <a:spcPct val="100000"/>
              </a:lnSpc>
              <a:buAutoNum type="alphaLcParenR"/>
            </a:pPr>
            <a:r>
              <a:rPr lang="en-US" sz="2400" dirty="0"/>
              <a:t>Caldwell Rotary Club 2024 Burleson County Law Enforcement Banquet Sponsorship</a:t>
            </a:r>
          </a:p>
          <a:p>
            <a:pPr marL="1355598" lvl="4" indent="-514350">
              <a:lnSpc>
                <a:spcPct val="100000"/>
              </a:lnSpc>
              <a:buAutoNum type="alphaLcParenR"/>
            </a:pPr>
            <a:r>
              <a:rPr lang="en-US" sz="2400" dirty="0" err="1"/>
              <a:t>Purchaes</a:t>
            </a:r>
            <a:r>
              <a:rPr lang="en-US" sz="2400" dirty="0"/>
              <a:t>, sale, and trade of District vehicles</a:t>
            </a:r>
          </a:p>
        </p:txBody>
      </p:sp>
    </p:spTree>
    <p:extLst>
      <p:ext uri="{BB962C8B-B14F-4D97-AF65-F5344CB8AC3E}">
        <p14:creationId xmlns:p14="http://schemas.microsoft.com/office/powerpoint/2010/main" val="1190616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80" y="1899821"/>
            <a:ext cx="10058400" cy="41978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6. </a:t>
            </a:r>
            <a:r>
              <a:rPr lang="en-US" sz="2400" u="sng" dirty="0"/>
              <a:t>Regular Agenda</a:t>
            </a:r>
          </a:p>
          <a:p>
            <a:pPr marL="1355598" lvl="4" indent="-514350">
              <a:lnSpc>
                <a:spcPct val="100000"/>
              </a:lnSpc>
              <a:buFont typeface="+mj-lt"/>
              <a:buAutoNum type="alphaLcParenR" startAt="6"/>
            </a:pPr>
            <a:r>
              <a:rPr lang="en-US" sz="2400" dirty="0"/>
              <a:t>Board policies concerning sponsorships at District events</a:t>
            </a:r>
          </a:p>
          <a:p>
            <a:pPr marL="1355598" lvl="4" indent="-514350">
              <a:lnSpc>
                <a:spcPct val="100000"/>
              </a:lnSpc>
              <a:buAutoNum type="alphaLcParenR" startAt="6"/>
            </a:pPr>
            <a:r>
              <a:rPr lang="en-US" sz="2400" dirty="0"/>
              <a:t>Improvements to District building, property, and parking space at 310 E. Avenue C, Milano, Texas</a:t>
            </a:r>
          </a:p>
          <a:p>
            <a:pPr marL="1355598" lvl="4" indent="-514350">
              <a:lnSpc>
                <a:spcPct val="100000"/>
              </a:lnSpc>
              <a:buAutoNum type="alphaLcParenR" startAt="6"/>
            </a:pPr>
            <a:r>
              <a:rPr lang="en-US" sz="2400" dirty="0"/>
              <a:t>Discussion of current and future District staffing</a:t>
            </a:r>
          </a:p>
          <a:p>
            <a:pPr marL="1355598" lvl="4" indent="-514350">
              <a:lnSpc>
                <a:spcPct val="100000"/>
              </a:lnSpc>
              <a:buAutoNum type="alphaLcParenR" startAt="6"/>
            </a:pPr>
            <a:r>
              <a:rPr lang="en-US" sz="2400" dirty="0"/>
              <a:t>Texas Water Conservation Association Interim Legislative Committee Meetings of March 20, 2024</a:t>
            </a:r>
          </a:p>
        </p:txBody>
      </p:sp>
    </p:spTree>
    <p:extLst>
      <p:ext uri="{BB962C8B-B14F-4D97-AF65-F5344CB8AC3E}">
        <p14:creationId xmlns:p14="http://schemas.microsoft.com/office/powerpoint/2010/main" val="3160735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Avenir" charset="0"/>
                <a:cs typeface="Avenir" charset="0"/>
              </a:rPr>
              <a:t>Agenda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80" y="1899821"/>
            <a:ext cx="10058400" cy="419787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6. </a:t>
            </a:r>
            <a:r>
              <a:rPr lang="en-US" sz="2400" u="sng" dirty="0"/>
              <a:t>Regular Agenda</a:t>
            </a:r>
          </a:p>
          <a:p>
            <a:pPr marL="1355598" lvl="4" indent="-514350">
              <a:lnSpc>
                <a:spcPct val="100000"/>
              </a:lnSpc>
              <a:buAutoNum type="alphaLcParenR" startAt="6"/>
            </a:pPr>
            <a:r>
              <a:rPr lang="en-US" sz="2400" dirty="0"/>
              <a:t>Annual Summer Water Quality Sampling offered to public of June 20 to July 3, 2024</a:t>
            </a:r>
          </a:p>
          <a:p>
            <a:pPr marL="1355598" lvl="4" indent="-514350">
              <a:lnSpc>
                <a:spcPct val="100000"/>
              </a:lnSpc>
              <a:buAutoNum type="alphaLcParenR" startAt="6"/>
            </a:pPr>
            <a:r>
              <a:rPr lang="en-US" sz="2400" dirty="0"/>
              <a:t>Recent paper published in Texas Water Journal – </a:t>
            </a:r>
            <a:r>
              <a:rPr lang="en-US" sz="2400" i="1" dirty="0"/>
              <a:t>“Case Study of Groundwater Management Issues at the Forefront of Large Scale Production from a Confined Aquifer: The Vista Ridge Project”</a:t>
            </a:r>
          </a:p>
        </p:txBody>
      </p:sp>
    </p:spTree>
    <p:extLst>
      <p:ext uri="{BB962C8B-B14F-4D97-AF65-F5344CB8AC3E}">
        <p14:creationId xmlns:p14="http://schemas.microsoft.com/office/powerpoint/2010/main" val="70770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Avenir" charset="0"/>
                <a:cs typeface="Avenir" charset="0"/>
              </a:rPr>
              <a:t>Executive Session	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80" y="20743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7. </a:t>
            </a:r>
            <a:r>
              <a:rPr lang="en-US" sz="2400" u="sng" dirty="0"/>
              <a:t>Executive Session:</a:t>
            </a:r>
            <a:r>
              <a:rPr lang="en-US" sz="2400" dirty="0"/>
              <a:t>  Pursuant to Section 551.071 and 551.072, Texas Government Code, the Board of Directors only will consider receiving legal advice on the following matters: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a. District Staffing and Salaries</a:t>
            </a:r>
          </a:p>
        </p:txBody>
      </p:sp>
    </p:spTree>
    <p:extLst>
      <p:ext uri="{BB962C8B-B14F-4D97-AF65-F5344CB8AC3E}">
        <p14:creationId xmlns:p14="http://schemas.microsoft.com/office/powerpoint/2010/main" val="3863167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ea typeface="Avenir" charset="0"/>
                <a:cs typeface="Avenir" charset="0"/>
              </a:rPr>
              <a:t>Executive Session	</a:t>
            </a:r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AEC91285-575C-3CAF-9DD5-4DE2270DED3C}"/>
              </a:ext>
            </a:extLst>
          </p:cNvPr>
          <p:cNvSpPr txBox="1">
            <a:spLocks/>
          </p:cNvSpPr>
          <p:nvPr/>
        </p:nvSpPr>
        <p:spPr>
          <a:xfrm>
            <a:off x="1097279" y="2074334"/>
            <a:ext cx="1044369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8. </a:t>
            </a:r>
            <a:r>
              <a:rPr lang="en-US" sz="2400" u="sng" dirty="0"/>
              <a:t>Reconvene from Executive Session: </a:t>
            </a:r>
            <a:r>
              <a:rPr lang="en-US" sz="2400" dirty="0"/>
              <a:t>Take action on matters discussed in Executive  Session: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	a. District Staffing and Salaries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9. </a:t>
            </a:r>
            <a:r>
              <a:rPr lang="en-US" sz="2400" dirty="0"/>
              <a:t>Dates, locations, and times of future meetings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solidFill>
                  <a:schemeClr val="accent1"/>
                </a:solidFill>
              </a:rPr>
              <a:t>10. </a:t>
            </a:r>
            <a:r>
              <a:rPr lang="en-US" sz="2400" dirty="0"/>
              <a:t>Adjourn Board Meetings</a:t>
            </a:r>
          </a:p>
        </p:txBody>
      </p:sp>
    </p:spTree>
    <p:extLst>
      <p:ext uri="{BB962C8B-B14F-4D97-AF65-F5344CB8AC3E}">
        <p14:creationId xmlns:p14="http://schemas.microsoft.com/office/powerpoint/2010/main" val="188111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5E78-75AF-335F-954D-A585A7BC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Pledge of Allegiance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21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49"/>
          <p:cNvGrpSpPr/>
          <p:nvPr/>
        </p:nvGrpSpPr>
        <p:grpSpPr>
          <a:xfrm>
            <a:off x="0" y="0"/>
            <a:ext cx="12192000" cy="6897189"/>
            <a:chOff x="0" y="0"/>
            <a:chExt cx="12192000" cy="6897189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4976949" cy="37751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947" y="3216665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01741" y="152989"/>
              <a:ext cx="4460945" cy="280850"/>
              <a:chOff x="117582" y="96883"/>
              <a:chExt cx="4460945" cy="280850"/>
            </a:xfrm>
          </p:grpSpPr>
          <p:sp>
            <p:nvSpPr>
              <p:cNvPr id="10" name="5-Point Star 9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5-Point Star 11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01741" y="900837"/>
              <a:ext cx="4460945" cy="280850"/>
              <a:chOff x="117582" y="96883"/>
              <a:chExt cx="4460945" cy="280850"/>
            </a:xfrm>
          </p:grpSpPr>
          <p:sp>
            <p:nvSpPr>
              <p:cNvPr id="18" name="5-Point Star 17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01741" y="1633446"/>
              <a:ext cx="4460945" cy="280850"/>
              <a:chOff x="117582" y="96883"/>
              <a:chExt cx="4460945" cy="280850"/>
            </a:xfrm>
          </p:grpSpPr>
          <p:sp>
            <p:nvSpPr>
              <p:cNvPr id="25" name="5-Point Star 24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5-Point Star 25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5-Point Star 26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5-Point Star 27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5-Point Star 28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5-Point Star 29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95224" y="2366055"/>
              <a:ext cx="4460945" cy="280850"/>
              <a:chOff x="117582" y="96883"/>
              <a:chExt cx="4460945" cy="280850"/>
            </a:xfrm>
          </p:grpSpPr>
          <p:sp>
            <p:nvSpPr>
              <p:cNvPr id="32" name="5-Point Star 31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5-Point Star 32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5-Point Star 33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5-Point Star 34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5-Point Star 35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5-Point Star 36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95224" y="3187341"/>
              <a:ext cx="4460945" cy="280850"/>
              <a:chOff x="117582" y="96883"/>
              <a:chExt cx="4460945" cy="280850"/>
            </a:xfrm>
          </p:grpSpPr>
          <p:sp>
            <p:nvSpPr>
              <p:cNvPr id="39" name="5-Point Star 3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5-Point Star 3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5-Point Star 4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5-Point Star 4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5-Point Star 4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5-Point Star 43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13233" y="541066"/>
              <a:ext cx="3624926" cy="280850"/>
              <a:chOff x="117582" y="96883"/>
              <a:chExt cx="3624926" cy="280850"/>
            </a:xfrm>
          </p:grpSpPr>
          <p:sp>
            <p:nvSpPr>
              <p:cNvPr id="46" name="5-Point Star 45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5-Point Star 46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5-Point Star 47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5-Point Star 48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5-Point Star 49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13256" y="1305786"/>
              <a:ext cx="3624926" cy="280850"/>
              <a:chOff x="117582" y="96883"/>
              <a:chExt cx="3624926" cy="280850"/>
            </a:xfrm>
          </p:grpSpPr>
          <p:sp>
            <p:nvSpPr>
              <p:cNvPr id="53" name="5-Point Star 52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5-Point Star 53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5-Point Star 54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5-Point Star 55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5-Point Star 56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626319" y="1999206"/>
              <a:ext cx="3624926" cy="280850"/>
              <a:chOff x="117582" y="96883"/>
              <a:chExt cx="3624926" cy="280850"/>
            </a:xfrm>
          </p:grpSpPr>
          <p:sp>
            <p:nvSpPr>
              <p:cNvPr id="59" name="5-Point Star 5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5-Point Star 5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5-Point Star 6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5-Point Star 6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5-Point Star 6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13233" y="2773682"/>
              <a:ext cx="3624926" cy="280850"/>
              <a:chOff x="117582" y="123009"/>
              <a:chExt cx="3624926" cy="280850"/>
            </a:xfrm>
          </p:grpSpPr>
          <p:sp>
            <p:nvSpPr>
              <p:cNvPr id="65" name="5-Point Star 64"/>
              <p:cNvSpPr/>
              <p:nvPr/>
            </p:nvSpPr>
            <p:spPr>
              <a:xfrm>
                <a:off x="117582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5-Point Star 65"/>
              <p:cNvSpPr/>
              <p:nvPr/>
            </p:nvSpPr>
            <p:spPr>
              <a:xfrm>
                <a:off x="953601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5-Point Star 66"/>
              <p:cNvSpPr/>
              <p:nvPr/>
            </p:nvSpPr>
            <p:spPr>
              <a:xfrm>
                <a:off x="1789620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5-Point Star 67"/>
              <p:cNvSpPr/>
              <p:nvPr/>
            </p:nvSpPr>
            <p:spPr>
              <a:xfrm>
                <a:off x="2625639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5-Point Star 68"/>
              <p:cNvSpPr/>
              <p:nvPr/>
            </p:nvSpPr>
            <p:spPr>
              <a:xfrm>
                <a:off x="3461658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976944" y="2141157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976943" y="1044902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976943" y="0"/>
              <a:ext cx="7215053" cy="5071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0" y="4281415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0" y="5349239"/>
              <a:ext cx="12191996" cy="5421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0" y="6338688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230084" y="1008190"/>
            <a:ext cx="9731828" cy="4885509"/>
            <a:chOff x="1230087" y="1031966"/>
            <a:chExt cx="9731828" cy="4885509"/>
          </a:xfrm>
        </p:grpSpPr>
        <p:sp>
          <p:nvSpPr>
            <p:cNvPr id="79" name="Rectangle 78"/>
            <p:cNvSpPr/>
            <p:nvPr/>
          </p:nvSpPr>
          <p:spPr>
            <a:xfrm>
              <a:off x="1230087" y="1031966"/>
              <a:ext cx="9731828" cy="4885509"/>
            </a:xfrm>
            <a:prstGeom prst="rect">
              <a:avLst/>
            </a:pr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230087" y="1243923"/>
              <a:ext cx="9731828" cy="4647426"/>
            </a:xfrm>
            <a:prstGeom prst="rect">
              <a:avLst/>
            </a:prstGeom>
            <a:noFill/>
            <a:effectLst>
              <a:outerShdw blurRad="50800" dist="50800" dir="2400000" algn="ctr" rotWithShape="0">
                <a:srgbClr val="000000">
                  <a:alpha val="68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>
                  <a:solidFill>
                    <a:schemeClr val="bg1"/>
                  </a:solidFill>
                  <a:latin typeface="Avenir Medium" charset="0"/>
                  <a:ea typeface="Avenir Medium" charset="0"/>
                  <a:cs typeface="Avenir Medium" charset="0"/>
                </a:rPr>
                <a:t>The Pledge of Allegiance</a:t>
              </a:r>
            </a:p>
            <a:p>
              <a:pPr algn="ctr"/>
              <a:endParaRPr lang="en-US" sz="3600" dirty="0">
                <a:latin typeface="Avenir Medium" charset="0"/>
                <a:ea typeface="Avenir Medium" charset="0"/>
                <a:cs typeface="Avenir Medium" charset="0"/>
              </a:endParaRPr>
            </a:p>
            <a:p>
              <a:pPr algn="ctr"/>
              <a:r>
                <a:rPr lang="en-US" sz="4000" dirty="0">
                  <a:solidFill>
                    <a:schemeClr val="bg1"/>
                  </a:solidFill>
                  <a:latin typeface="Avenir Medium" charset="0"/>
                  <a:ea typeface="Avenir Medium" charset="0"/>
                  <a:cs typeface="Avenir Medium" charset="0"/>
                </a:rPr>
                <a:t>I pledge allegiance to the flag of the United States of America and to the republic for which it stands, one nation under God, indivisible, with liberty and justice for all.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22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3686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36869" y="3317965"/>
            <a:ext cx="7855131" cy="35400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738052" y="1770018"/>
            <a:ext cx="2860765" cy="2860765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30087" y="986246"/>
            <a:ext cx="9731828" cy="4885509"/>
          </a:xfrm>
          <a:prstGeom prst="rect">
            <a:avLst/>
          </a:prstGeom>
          <a:solidFill>
            <a:schemeClr val="bg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30087" y="1201783"/>
            <a:ext cx="9731828" cy="3662541"/>
          </a:xfrm>
          <a:prstGeom prst="rect">
            <a:avLst/>
          </a:prstGeom>
          <a:noFill/>
          <a:effectLst>
            <a:outerShdw blurRad="50800" dist="50800" dir="2400000" algn="ctr" rotWithShape="0">
              <a:srgbClr val="000000">
                <a:alpha val="68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Texas Pledge of Allegiance</a:t>
            </a:r>
          </a:p>
          <a:p>
            <a:pPr algn="ctr"/>
            <a:endParaRPr lang="en-US" sz="3600" dirty="0">
              <a:solidFill>
                <a:schemeClr val="bg1"/>
              </a:solidFill>
              <a:latin typeface="Avenir Medium" charset="0"/>
              <a:ea typeface="Avenir Medium" charset="0"/>
              <a:cs typeface="Avenir Medium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Honor the Texas flag; I pledge allegiance to thee, Texas, one state under God, one and indivisible.</a:t>
            </a:r>
          </a:p>
        </p:txBody>
      </p:sp>
    </p:spTree>
    <p:extLst>
      <p:ext uri="{BB962C8B-B14F-4D97-AF65-F5344CB8AC3E}">
        <p14:creationId xmlns:p14="http://schemas.microsoft.com/office/powerpoint/2010/main" val="1741882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5E78-75AF-335F-954D-A585A7BCB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962" y="1871004"/>
            <a:ext cx="9489718" cy="4325814"/>
          </a:xfrm>
        </p:spPr>
        <p:txBody>
          <a:bodyPr>
            <a:normAutofit fontScale="47500" lnSpcReduction="20000"/>
          </a:bodyPr>
          <a:lstStyle/>
          <a:p>
            <a:pPr>
              <a:buFont typeface="+mj-lt"/>
              <a:buAutoNum type="arabicPeriod" startAt="2"/>
            </a:pPr>
            <a:r>
              <a:rPr lang="en-US" sz="5100" dirty="0"/>
              <a:t>Invocation</a:t>
            </a:r>
          </a:p>
          <a:p>
            <a:pPr>
              <a:buFont typeface="+mj-lt"/>
              <a:buAutoNum type="arabicPeriod" startAt="2"/>
            </a:pPr>
            <a:r>
              <a:rPr lang="en-US" sz="5100" dirty="0"/>
              <a:t>Call to Order </a:t>
            </a:r>
          </a:p>
          <a:p>
            <a:pPr>
              <a:buFont typeface="+mj-lt"/>
              <a:buAutoNum type="arabicPeriod" startAt="2"/>
            </a:pPr>
            <a:r>
              <a:rPr lang="en-US" sz="5100" dirty="0"/>
              <a:t>Discussions related to District 2024 Budget</a:t>
            </a:r>
          </a:p>
          <a:p>
            <a:pPr>
              <a:buFont typeface="+mj-lt"/>
              <a:buAutoNum type="arabicPeriod" startAt="2"/>
            </a:pPr>
            <a:r>
              <a:rPr lang="en-US" sz="5100" dirty="0"/>
              <a:t>Discussions related to District Staffing</a:t>
            </a:r>
          </a:p>
          <a:p>
            <a:pPr>
              <a:buFont typeface="+mj-lt"/>
              <a:buAutoNum type="arabicPeriod" startAt="2"/>
            </a:pPr>
            <a:r>
              <a:rPr lang="en-US" sz="5100" dirty="0"/>
              <a:t>Discussions related to District building, property, and parking space at 310 E. Avenue C, Milano, Texas</a:t>
            </a:r>
          </a:p>
          <a:p>
            <a:pPr>
              <a:buFont typeface="+mj-lt"/>
              <a:buAutoNum type="arabicPeriod" startAt="2"/>
            </a:pPr>
            <a:r>
              <a:rPr lang="en-US" sz="5100" dirty="0"/>
              <a:t>Adjourn Board Workshop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0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1041" y="639097"/>
            <a:ext cx="6112030" cy="3686015"/>
          </a:xfrm>
        </p:spPr>
        <p:txBody>
          <a:bodyPr>
            <a:normAutofit/>
          </a:bodyPr>
          <a:lstStyle/>
          <a:p>
            <a:br>
              <a:rPr lang="en-US" sz="6000" b="1" dirty="0">
                <a:latin typeface="Avenir" charset="0"/>
                <a:ea typeface="Avenir" charset="0"/>
                <a:cs typeface="Avenir" charset="0"/>
              </a:rPr>
            </a:br>
            <a:r>
              <a:rPr lang="en-US" sz="6000" b="1" dirty="0">
                <a:latin typeface="Avenir" charset="0"/>
                <a:ea typeface="Avenir" charset="0"/>
                <a:cs typeface="Avenir" charset="0"/>
              </a:rPr>
              <a:t>Board Meeting</a:t>
            </a:r>
            <a:endParaRPr lang="en-US" sz="6000" b="1" dirty="0">
              <a:latin typeface="Minion Pro" panose="02040703060306020203" pitchFamily="18" charset="0"/>
              <a:ea typeface="Avenir" charset="0"/>
              <a:cs typeface="Aveni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7071" y="4651872"/>
            <a:ext cx="6112030" cy="51297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Avenir Book" charset="0"/>
                <a:cs typeface="Avenir Book" charset="0"/>
              </a:rPr>
              <a:t>May 14,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BC0D1FC6-352C-4C7D-825F-C4E2F6A80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1AFC2C-CD98-4478-AB71-1A864026D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1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A586-817B-A80F-9B27-6298E3A7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8"/>
            <a:ext cx="10058400" cy="145075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D5E78-75AF-335F-954D-A585A7BC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Pledge of Allegiance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9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roup 149"/>
          <p:cNvGrpSpPr/>
          <p:nvPr/>
        </p:nvGrpSpPr>
        <p:grpSpPr>
          <a:xfrm>
            <a:off x="0" y="0"/>
            <a:ext cx="12192000" cy="6897189"/>
            <a:chOff x="0" y="0"/>
            <a:chExt cx="12192000" cy="6897189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4976949" cy="37751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947" y="3216665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01741" y="152989"/>
              <a:ext cx="4460945" cy="280850"/>
              <a:chOff x="117582" y="96883"/>
              <a:chExt cx="4460945" cy="280850"/>
            </a:xfrm>
          </p:grpSpPr>
          <p:sp>
            <p:nvSpPr>
              <p:cNvPr id="10" name="5-Point Star 9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5-Point Star 10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5-Point Star 11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5-Point Star 13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5-Point Star 14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01741" y="900837"/>
              <a:ext cx="4460945" cy="280850"/>
              <a:chOff x="117582" y="96883"/>
              <a:chExt cx="4460945" cy="280850"/>
            </a:xfrm>
          </p:grpSpPr>
          <p:sp>
            <p:nvSpPr>
              <p:cNvPr id="18" name="5-Point Star 17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5-Point Star 18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5-Point Star 19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5-Point Star 20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5-Point Star 21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5-Point Star 22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01741" y="1633446"/>
              <a:ext cx="4460945" cy="280850"/>
              <a:chOff x="117582" y="96883"/>
              <a:chExt cx="4460945" cy="280850"/>
            </a:xfrm>
          </p:grpSpPr>
          <p:sp>
            <p:nvSpPr>
              <p:cNvPr id="25" name="5-Point Star 24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5-Point Star 25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7" name="5-Point Star 26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" name="5-Point Star 27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" name="5-Point Star 28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" name="5-Point Star 29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95224" y="2366055"/>
              <a:ext cx="4460945" cy="280850"/>
              <a:chOff x="117582" y="96883"/>
              <a:chExt cx="4460945" cy="280850"/>
            </a:xfrm>
          </p:grpSpPr>
          <p:sp>
            <p:nvSpPr>
              <p:cNvPr id="32" name="5-Point Star 31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5-Point Star 32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5-Point Star 33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5-Point Star 34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5-Point Star 35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5-Point Star 36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195224" y="3187341"/>
              <a:ext cx="4460945" cy="280850"/>
              <a:chOff x="117582" y="96883"/>
              <a:chExt cx="4460945" cy="280850"/>
            </a:xfrm>
          </p:grpSpPr>
          <p:sp>
            <p:nvSpPr>
              <p:cNvPr id="39" name="5-Point Star 3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5-Point Star 3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5-Point Star 4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5-Point Star 4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5-Point Star 4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5-Point Star 43"/>
              <p:cNvSpPr/>
              <p:nvPr/>
            </p:nvSpPr>
            <p:spPr>
              <a:xfrm>
                <a:off x="4297677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613233" y="541066"/>
              <a:ext cx="3624926" cy="280850"/>
              <a:chOff x="117582" y="96883"/>
              <a:chExt cx="3624926" cy="280850"/>
            </a:xfrm>
          </p:grpSpPr>
          <p:sp>
            <p:nvSpPr>
              <p:cNvPr id="46" name="5-Point Star 45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7" name="5-Point Star 46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8" name="5-Point Star 47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9" name="5-Point Star 48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0" name="5-Point Star 49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13256" y="1305786"/>
              <a:ext cx="3624926" cy="280850"/>
              <a:chOff x="117582" y="96883"/>
              <a:chExt cx="3624926" cy="280850"/>
            </a:xfrm>
          </p:grpSpPr>
          <p:sp>
            <p:nvSpPr>
              <p:cNvPr id="53" name="5-Point Star 52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4" name="5-Point Star 53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5" name="5-Point Star 54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6" name="5-Point Star 55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7" name="5-Point Star 56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626319" y="1999206"/>
              <a:ext cx="3624926" cy="280850"/>
              <a:chOff x="117582" y="96883"/>
              <a:chExt cx="3624926" cy="280850"/>
            </a:xfrm>
          </p:grpSpPr>
          <p:sp>
            <p:nvSpPr>
              <p:cNvPr id="59" name="5-Point Star 58"/>
              <p:cNvSpPr/>
              <p:nvPr/>
            </p:nvSpPr>
            <p:spPr>
              <a:xfrm>
                <a:off x="117582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5-Point Star 59"/>
              <p:cNvSpPr/>
              <p:nvPr/>
            </p:nvSpPr>
            <p:spPr>
              <a:xfrm>
                <a:off x="953601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5-Point Star 60"/>
              <p:cNvSpPr/>
              <p:nvPr/>
            </p:nvSpPr>
            <p:spPr>
              <a:xfrm>
                <a:off x="1789620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" name="5-Point Star 61"/>
              <p:cNvSpPr/>
              <p:nvPr/>
            </p:nvSpPr>
            <p:spPr>
              <a:xfrm>
                <a:off x="2625639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" name="5-Point Star 62"/>
              <p:cNvSpPr/>
              <p:nvPr/>
            </p:nvSpPr>
            <p:spPr>
              <a:xfrm>
                <a:off x="3461658" y="96883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13233" y="2773682"/>
              <a:ext cx="3624926" cy="280850"/>
              <a:chOff x="117582" y="123009"/>
              <a:chExt cx="3624926" cy="280850"/>
            </a:xfrm>
          </p:grpSpPr>
          <p:sp>
            <p:nvSpPr>
              <p:cNvPr id="65" name="5-Point Star 64"/>
              <p:cNvSpPr/>
              <p:nvPr/>
            </p:nvSpPr>
            <p:spPr>
              <a:xfrm>
                <a:off x="117582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>
              <a:xfrm>
                <a:off x="953601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5-Point Star 66"/>
              <p:cNvSpPr/>
              <p:nvPr/>
            </p:nvSpPr>
            <p:spPr>
              <a:xfrm>
                <a:off x="1789620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5-Point Star 67"/>
              <p:cNvSpPr/>
              <p:nvPr/>
            </p:nvSpPr>
            <p:spPr>
              <a:xfrm>
                <a:off x="2625639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5-Point Star 68"/>
              <p:cNvSpPr/>
              <p:nvPr/>
            </p:nvSpPr>
            <p:spPr>
              <a:xfrm>
                <a:off x="3461658" y="123009"/>
                <a:ext cx="280850" cy="280850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70" name="Rectangle 69"/>
            <p:cNvSpPr/>
            <p:nvPr/>
          </p:nvSpPr>
          <p:spPr>
            <a:xfrm>
              <a:off x="4976944" y="2141157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976943" y="1044902"/>
              <a:ext cx="7215053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976943" y="0"/>
              <a:ext cx="7215053" cy="5071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0" y="4281415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0" y="5349239"/>
              <a:ext cx="12191996" cy="54211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0" y="6338688"/>
              <a:ext cx="12191996" cy="55850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230084" y="1008190"/>
            <a:ext cx="9731828" cy="4885509"/>
            <a:chOff x="1230087" y="1031966"/>
            <a:chExt cx="9731828" cy="4885509"/>
          </a:xfrm>
        </p:grpSpPr>
        <p:sp>
          <p:nvSpPr>
            <p:cNvPr id="79" name="Rectangle 78"/>
            <p:cNvSpPr/>
            <p:nvPr/>
          </p:nvSpPr>
          <p:spPr>
            <a:xfrm>
              <a:off x="1230087" y="1031966"/>
              <a:ext cx="9731828" cy="4885509"/>
            </a:xfrm>
            <a:prstGeom prst="rect">
              <a:avLst/>
            </a:prstGeom>
            <a:solidFill>
              <a:schemeClr val="bg1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230087" y="1243923"/>
              <a:ext cx="9731828" cy="4647426"/>
            </a:xfrm>
            <a:prstGeom prst="rect">
              <a:avLst/>
            </a:prstGeom>
            <a:noFill/>
            <a:effectLst>
              <a:outerShdw blurRad="50800" dist="50800" dir="2400000" algn="ctr" rotWithShape="0">
                <a:srgbClr val="000000">
                  <a:alpha val="68000"/>
                </a:srgb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Medium" charset="0"/>
                  <a:ea typeface="Avenir Medium" charset="0"/>
                  <a:cs typeface="Avenir Medium" charset="0"/>
                </a:rPr>
                <a:t>The Pledge of Allegiance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Medium" charset="0"/>
                <a:ea typeface="Avenir Medium" charset="0"/>
                <a:cs typeface="Avenir Medium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Medium" charset="0"/>
                  <a:ea typeface="Avenir Medium" charset="0"/>
                  <a:cs typeface="Avenir Medium" charset="0"/>
                </a:rPr>
                <a:t>I pledge allegiance to the flag of the United States of America and to the republic for which it stands, one nation under God, indivisible, with liberty and justice for all.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1753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3686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869" y="3317965"/>
            <a:ext cx="7855131" cy="354003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738052" y="1770018"/>
            <a:ext cx="2860765" cy="2860765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0087" y="986246"/>
            <a:ext cx="9731828" cy="4885509"/>
          </a:xfrm>
          <a:prstGeom prst="rect">
            <a:avLst/>
          </a:prstGeom>
          <a:solidFill>
            <a:schemeClr val="bg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0087" y="1201783"/>
            <a:ext cx="9731828" cy="3662541"/>
          </a:xfrm>
          <a:prstGeom prst="rect">
            <a:avLst/>
          </a:prstGeom>
          <a:noFill/>
          <a:effectLst>
            <a:outerShdw blurRad="50800" dist="50800" dir="2400000" algn="ctr" rotWithShape="0">
              <a:srgbClr val="000000">
                <a:alpha val="68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Medium" charset="0"/>
                <a:ea typeface="Avenir Medium" charset="0"/>
                <a:cs typeface="Avenir Medium" charset="0"/>
              </a:rPr>
              <a:t>Texas Pledge of Allegiance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Medium" charset="0"/>
              <a:ea typeface="Avenir Medium" charset="0"/>
              <a:cs typeface="Avenir Medium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Medium" charset="0"/>
                <a:ea typeface="Avenir Medium" charset="0"/>
                <a:cs typeface="Avenir Medium" charset="0"/>
              </a:rPr>
              <a:t>Honor the Texas flag; I pledge allegiance to thee, Texas, one state under God, one and indivisible.</a:t>
            </a:r>
          </a:p>
        </p:txBody>
      </p:sp>
    </p:spTree>
    <p:extLst>
      <p:ext uri="{BB962C8B-B14F-4D97-AF65-F5344CB8AC3E}">
        <p14:creationId xmlns:p14="http://schemas.microsoft.com/office/powerpoint/2010/main" val="40013650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594</Words>
  <Application>Microsoft Office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Avenir</vt:lpstr>
      <vt:lpstr>Avenir Medium</vt:lpstr>
      <vt:lpstr>Calibri</vt:lpstr>
      <vt:lpstr>Calibri Light</vt:lpstr>
      <vt:lpstr>Minion Pro</vt:lpstr>
      <vt:lpstr>Retrospect</vt:lpstr>
      <vt:lpstr> Board Workshop</vt:lpstr>
      <vt:lpstr>Agenda</vt:lpstr>
      <vt:lpstr>PowerPoint Presentation</vt:lpstr>
      <vt:lpstr>PowerPoint Presentation</vt:lpstr>
      <vt:lpstr>Agenda</vt:lpstr>
      <vt:lpstr> Board Meeting</vt:lpstr>
      <vt:lpstr>Agenda</vt:lpstr>
      <vt:lpstr>PowerPoint Presentation</vt:lpstr>
      <vt:lpstr>PowerPoint Presentation</vt:lpstr>
      <vt:lpstr>Agenda </vt:lpstr>
      <vt:lpstr>Agenda</vt:lpstr>
      <vt:lpstr>Agenda</vt:lpstr>
      <vt:lpstr>Agenda</vt:lpstr>
      <vt:lpstr>Agenda</vt:lpstr>
      <vt:lpstr>Agenda</vt:lpstr>
      <vt:lpstr>Agenda</vt:lpstr>
      <vt:lpstr>Executive Session </vt:lpstr>
      <vt:lpstr>Executive Session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2023-11-16T14:04:31Z</dcterms:created>
  <dcterms:modified xsi:type="dcterms:W3CDTF">2024-05-14T23:44:41Z</dcterms:modified>
</cp:coreProperties>
</file>