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10" r:id="rId2"/>
  </p:sldMasterIdLst>
  <p:notesMasterIdLst>
    <p:notesMasterId r:id="rId25"/>
  </p:notesMasterIdLst>
  <p:sldIdLst>
    <p:sldId id="374" r:id="rId3"/>
    <p:sldId id="430" r:id="rId4"/>
    <p:sldId id="270" r:id="rId5"/>
    <p:sldId id="269" r:id="rId6"/>
    <p:sldId id="427" r:id="rId7"/>
    <p:sldId id="449" r:id="rId8"/>
    <p:sldId id="452" r:id="rId9"/>
    <p:sldId id="454" r:id="rId10"/>
    <p:sldId id="256" r:id="rId11"/>
    <p:sldId id="257" r:id="rId12"/>
    <p:sldId id="265" r:id="rId13"/>
    <p:sldId id="260" r:id="rId14"/>
    <p:sldId id="259" r:id="rId15"/>
    <p:sldId id="261" r:id="rId16"/>
    <p:sldId id="262" r:id="rId17"/>
    <p:sldId id="263" r:id="rId18"/>
    <p:sldId id="264" r:id="rId19"/>
    <p:sldId id="258" r:id="rId20"/>
    <p:sldId id="453" r:id="rId21"/>
    <p:sldId id="436" r:id="rId22"/>
    <p:sldId id="448" r:id="rId23"/>
    <p:sldId id="41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570115-C6E7-487E-8BA7-693CB639BF6E}">
          <p14:sldIdLst>
            <p14:sldId id="374"/>
            <p14:sldId id="430"/>
            <p14:sldId id="270"/>
            <p14:sldId id="269"/>
            <p14:sldId id="427"/>
            <p14:sldId id="449"/>
            <p14:sldId id="452"/>
            <p14:sldId id="454"/>
          </p14:sldIdLst>
        </p14:section>
        <p14:section name="Big Creek" id="{4792DD28-A016-41BE-9D10-1C17D7200191}">
          <p14:sldIdLst>
            <p14:sldId id="256"/>
            <p14:sldId id="257"/>
            <p14:sldId id="265"/>
            <p14:sldId id="260"/>
            <p14:sldId id="259"/>
            <p14:sldId id="261"/>
            <p14:sldId id="262"/>
            <p14:sldId id="263"/>
            <p14:sldId id="264"/>
            <p14:sldId id="258"/>
          </p14:sldIdLst>
        </p14:section>
        <p14:section name="Reg. Agenda" id="{19F6617C-A363-4A2A-921C-E396AF9E3A9D}">
          <p14:sldIdLst>
            <p14:sldId id="453"/>
            <p14:sldId id="436"/>
            <p14:sldId id="448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0DB"/>
    <a:srgbClr val="0B13EC"/>
    <a:srgbClr val="F8E502"/>
    <a:srgbClr val="040B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C168F6-025D-467C-A7B7-AB904568FBF5}" v="1" dt="2024-02-13T18:45:28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52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" y="6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lyn Wise" userId="5e8ebd688e3e1f29" providerId="LiveId" clId="{9CC168F6-025D-467C-A7B7-AB904568FBF5}"/>
    <pc:docChg chg="addSld addSection modSection">
      <pc:chgData name="Jaclyn Wise" userId="5e8ebd688e3e1f29" providerId="LiveId" clId="{9CC168F6-025D-467C-A7B7-AB904568FBF5}" dt="2024-02-13T18:45:39.007" v="4" actId="17846"/>
      <pc:docMkLst>
        <pc:docMk/>
      </pc:docMkLst>
      <pc:sldChg chg="add">
        <pc:chgData name="Jaclyn Wise" userId="5e8ebd688e3e1f29" providerId="LiveId" clId="{9CC168F6-025D-467C-A7B7-AB904568FBF5}" dt="2024-02-13T18:44:47.409" v="0" actId="2890"/>
        <pc:sldMkLst>
          <pc:docMk/>
          <pc:sldMk cId="1539021876" sldId="4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B28EA-DDD2-4659-8121-7DBE059C3DBF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D39B5-4070-4A32-AA6D-1B61E3F4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50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44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58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DFABB1-0F1A-4F91-AEFC-3307A8B17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5486400"/>
            <a:ext cx="1140051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53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5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059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63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87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24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04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20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30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2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82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88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0315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92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62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81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74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57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91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0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4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68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1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288529A-616A-4A32-A658-0D24CC287C3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553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373204-934D-4BE1-913B-DF7E7856660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28600" y="5486400"/>
            <a:ext cx="1140051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7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85078"/>
            <a:ext cx="10058400" cy="3566160"/>
          </a:xfrm>
        </p:spPr>
        <p:txBody>
          <a:bodyPr/>
          <a:lstStyle/>
          <a:p>
            <a:br>
              <a:rPr lang="en-US" b="1" dirty="0">
                <a:latin typeface="Avenir Roman" charset="0"/>
                <a:ea typeface="Avenir Roman" charset="0"/>
                <a:cs typeface="Avenir Roman" charset="0"/>
              </a:rPr>
            </a:br>
            <a:r>
              <a:rPr lang="en-US" b="1" dirty="0">
                <a:latin typeface="Avenir Roman" charset="0"/>
                <a:ea typeface="Avenir Roman" charset="0"/>
                <a:cs typeface="Avenir Roman" charset="0"/>
              </a:rPr>
              <a:t>Board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Post oak savannah GCD</a:t>
            </a:r>
          </a:p>
          <a:p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February 13,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167" y="367186"/>
            <a:ext cx="3181666" cy="31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5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26B3C-9C45-43FE-9DDB-F103BB57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Timeline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D847775-3F32-33A9-95C8-8F80E5F204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1716946"/>
            <a:ext cx="10363826" cy="3991645"/>
          </a:xfrm>
        </p:spPr>
        <p:txBody>
          <a:bodyPr>
            <a:normAutofit fontScale="92500" lnSpcReduction="20000"/>
          </a:bodyPr>
          <a:lstStyle/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April 5, 2023, District Staff received phone call regarding low water pressure in system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District found that the system was not registered with TCEQ or have a permit with the district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4, 2023, District Staff sent property owners letter regarding system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8, 2023, District Staff spoke with property owner legal representation regarding well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23, 2023, District Staff received information relating to who owned the power meter from property owner legal representation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 18, 2023, District Legal Consultant sent letter to property owner legal representation requesting an update on document search for property ownership of water system</a:t>
            </a:r>
          </a:p>
          <a:p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13, 2023, District Legal Consultant sent letters to all parties involved with system regarding ownership</a:t>
            </a:r>
          </a:p>
        </p:txBody>
      </p:sp>
    </p:spTree>
    <p:extLst>
      <p:ext uri="{BB962C8B-B14F-4D97-AF65-F5344CB8AC3E}">
        <p14:creationId xmlns:p14="http://schemas.microsoft.com/office/powerpoint/2010/main" val="281425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C9997-17A9-37E9-0137-D4B2EA780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A6E3C-2F3B-653D-4D8A-E1FE1BD7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 descr="Aerial view of a forest area&#10;&#10;Description automatically generated">
            <a:extLst>
              <a:ext uri="{FF2B5EF4-FFF2-40B4-BE49-F238E27FC236}">
                <a16:creationId xmlns:a16="http://schemas.microsoft.com/office/drawing/2014/main" id="{0D2839CA-B536-4EAE-C7DC-5AD102FCD8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10800000">
            <a:off x="-1" y="1716880"/>
            <a:ext cx="6096001" cy="5146964"/>
          </a:xfrm>
        </p:spPr>
      </p:pic>
      <p:pic>
        <p:nvPicPr>
          <p:cNvPr id="11" name="Picture 10" descr="Aerial view of a road and land&#10;&#10;Description automatically generated with medium confidence">
            <a:extLst>
              <a:ext uri="{FF2B5EF4-FFF2-40B4-BE49-F238E27FC236}">
                <a16:creationId xmlns:a16="http://schemas.microsoft.com/office/drawing/2014/main" id="{3CD3147D-C107-70A9-8D21-9B2C6935D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95995" y="1819836"/>
            <a:ext cx="6096004" cy="50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99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33F75-EBF6-CA52-FF1D-1637E1E57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D6C5-2E2B-650F-A6B5-33005B910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satellite view of a land&#10;&#10;Description automatically generated">
            <a:extLst>
              <a:ext uri="{FF2B5EF4-FFF2-40B4-BE49-F238E27FC236}">
                <a16:creationId xmlns:a16="http://schemas.microsoft.com/office/drawing/2014/main" id="{CE774F0B-F6C1-B8AF-18D2-46D9A2791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649506"/>
            <a:ext cx="6096000" cy="5208494"/>
          </a:xfrm>
          <a:prstGeom prst="rect">
            <a:avLst/>
          </a:prstGeom>
        </p:spPr>
      </p:pic>
      <p:pic>
        <p:nvPicPr>
          <p:cNvPr id="8" name="Picture 7" descr="Aerial view of a road with trees&#10;&#10;Description automatically generated">
            <a:extLst>
              <a:ext uri="{FF2B5EF4-FFF2-40B4-BE49-F238E27FC236}">
                <a16:creationId xmlns:a16="http://schemas.microsoft.com/office/drawing/2014/main" id="{0ABD6F2D-C38B-FB17-35AD-CA03CDE13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95998" y="1649503"/>
            <a:ext cx="6096001" cy="520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2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5A5A3-17BD-0CB7-6EE2-ACDE21BA2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F94B-F832-7EC1-EB7D-1B6FF3ED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On 12-3-2023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598E2-5D8E-DFD4-5082-669F7E52A1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80221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POSGCD Staff conducted a site visit to the abandoned PWS.</a:t>
            </a:r>
          </a:p>
        </p:txBody>
      </p:sp>
      <p:pic>
        <p:nvPicPr>
          <p:cNvPr id="5" name="Picture 4" descr="A white and black rope on a brick wall&#10;&#10;Description automatically generated">
            <a:extLst>
              <a:ext uri="{FF2B5EF4-FFF2-40B4-BE49-F238E27FC236}">
                <a16:creationId xmlns:a16="http://schemas.microsoft.com/office/drawing/2014/main" id="{B32B8235-4DD5-D57C-E7BF-E107EC109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64" y="3299291"/>
            <a:ext cx="5065059" cy="3041421"/>
          </a:xfrm>
          <a:prstGeom prst="rect">
            <a:avLst/>
          </a:prstGeom>
        </p:spPr>
      </p:pic>
      <p:pic>
        <p:nvPicPr>
          <p:cNvPr id="7" name="Picture 6" descr="A tree growing on a silo&#10;&#10;Description automatically generated">
            <a:extLst>
              <a:ext uri="{FF2B5EF4-FFF2-40B4-BE49-F238E27FC236}">
                <a16:creationId xmlns:a16="http://schemas.microsoft.com/office/drawing/2014/main" id="{E675140F-1867-DC6A-ECEC-E52EA07DC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12" y="2844758"/>
            <a:ext cx="2222150" cy="39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55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971C6-35A4-B3DA-8C33-B465E3753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8530-DF2E-6C6C-1CC1-9021A311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On 12-3-2023 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Cont.</a:t>
            </a:r>
          </a:p>
        </p:txBody>
      </p:sp>
      <p:pic>
        <p:nvPicPr>
          <p:cNvPr id="6" name="Picture 5" descr="A fenced in area with trees and grass&#10;&#10;Description automatically generated">
            <a:extLst>
              <a:ext uri="{FF2B5EF4-FFF2-40B4-BE49-F238E27FC236}">
                <a16:creationId xmlns:a16="http://schemas.microsoft.com/office/drawing/2014/main" id="{0A2F1A2A-ED32-2709-13AC-302CB487D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336" y="2214694"/>
            <a:ext cx="2887806" cy="4643306"/>
          </a:xfrm>
          <a:prstGeom prst="rect">
            <a:avLst/>
          </a:prstGeom>
        </p:spPr>
      </p:pic>
      <p:pic>
        <p:nvPicPr>
          <p:cNvPr id="9" name="Picture 8" descr="A mailbox on a post in a yard&#10;&#10;Description automatically generated">
            <a:extLst>
              <a:ext uri="{FF2B5EF4-FFF2-40B4-BE49-F238E27FC236}">
                <a16:creationId xmlns:a16="http://schemas.microsoft.com/office/drawing/2014/main" id="{8E064DBE-3C9E-B07C-B23B-1D7221B95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565" y="2217768"/>
            <a:ext cx="2610130" cy="464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34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9A5D9-EC2F-9181-8C71-DC320CD4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EB9C3-F618-F478-0983-0E262CB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On 1-5-2024</a:t>
            </a:r>
          </a:p>
        </p:txBody>
      </p:sp>
      <p:pic>
        <p:nvPicPr>
          <p:cNvPr id="4" name="Picture 3" descr="A white plastic bottle in the grass&#10;&#10;Description automatically generated">
            <a:extLst>
              <a:ext uri="{FF2B5EF4-FFF2-40B4-BE49-F238E27FC236}">
                <a16:creationId xmlns:a16="http://schemas.microsoft.com/office/drawing/2014/main" id="{A4F3DDE8-73B0-5256-F035-5FEDBE12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9482"/>
            <a:ext cx="6096000" cy="3429000"/>
          </a:xfrm>
          <a:prstGeom prst="rect">
            <a:avLst/>
          </a:prstGeom>
        </p:spPr>
      </p:pic>
      <p:pic>
        <p:nvPicPr>
          <p:cNvPr id="7" name="Picture 6" descr="A small puddle in the middle of a forest&#10;&#10;Description automatically generated">
            <a:extLst>
              <a:ext uri="{FF2B5EF4-FFF2-40B4-BE49-F238E27FC236}">
                <a16:creationId xmlns:a16="http://schemas.microsoft.com/office/drawing/2014/main" id="{5FF26A2E-64AE-4E60-C1AE-7B84C337C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948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89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6E006-0F55-406F-C02C-73ADDA385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A213-BB01-57C4-85C2-7E1104E5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On 1-5-2024 Cont.</a:t>
            </a:r>
          </a:p>
        </p:txBody>
      </p:sp>
      <p:pic>
        <p:nvPicPr>
          <p:cNvPr id="5" name="Picture 4" descr="A sign with a pole and a sign&#10;&#10;Description automatically generated with medium confidence">
            <a:extLst>
              <a:ext uri="{FF2B5EF4-FFF2-40B4-BE49-F238E27FC236}">
                <a16:creationId xmlns:a16="http://schemas.microsoft.com/office/drawing/2014/main" id="{6B3FC4A6-7B9F-4BAD-0D9F-8AD7D8BD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6023"/>
            <a:ext cx="6096000" cy="3429000"/>
          </a:xfrm>
          <a:prstGeom prst="rect">
            <a:avLst/>
          </a:prstGeom>
        </p:spPr>
      </p:pic>
      <p:pic>
        <p:nvPicPr>
          <p:cNvPr id="8" name="Picture 7" descr="A tree trunk with a cigarette in it&#10;&#10;Description automatically generated">
            <a:extLst>
              <a:ext uri="{FF2B5EF4-FFF2-40B4-BE49-F238E27FC236}">
                <a16:creationId xmlns:a16="http://schemas.microsoft.com/office/drawing/2014/main" id="{2B6C3C59-2ADD-0576-0238-FA8D05E31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26023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20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CE080-416D-6A85-DAC0-F05463BC4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1A0A5-5A38-FA9B-0767-C4D85A77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On 1-5-2024 Cont.</a:t>
            </a:r>
          </a:p>
        </p:txBody>
      </p:sp>
      <p:pic>
        <p:nvPicPr>
          <p:cNvPr id="7" name="Picture 6" descr="A sign with a trailer in the background&#10;&#10;Description automatically generated">
            <a:extLst>
              <a:ext uri="{FF2B5EF4-FFF2-40B4-BE49-F238E27FC236}">
                <a16:creationId xmlns:a16="http://schemas.microsoft.com/office/drawing/2014/main" id="{A1A59E69-A569-F783-DE58-3898E7134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5065059" cy="2849096"/>
          </a:xfrm>
          <a:prstGeom prst="rect">
            <a:avLst/>
          </a:prstGeom>
        </p:spPr>
      </p:pic>
      <p:pic>
        <p:nvPicPr>
          <p:cNvPr id="10" name="Picture 9" descr="A field with trees and a sign&#10;&#10;Description automatically generated">
            <a:extLst>
              <a:ext uri="{FF2B5EF4-FFF2-40B4-BE49-F238E27FC236}">
                <a16:creationId xmlns:a16="http://schemas.microsoft.com/office/drawing/2014/main" id="{1B104912-B818-C921-CF87-89198D7A8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940" y="1714500"/>
            <a:ext cx="5065060" cy="2849096"/>
          </a:xfrm>
          <a:prstGeom prst="rect">
            <a:avLst/>
          </a:prstGeom>
        </p:spPr>
      </p:pic>
      <p:pic>
        <p:nvPicPr>
          <p:cNvPr id="14" name="Picture 13" descr="A car window with a sig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2DB4187-57CD-09B2-78BE-6D19DF932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810000"/>
            <a:ext cx="6096000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39273-BB91-3138-5756-3F7B9CFB8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7C5CA-EBB3-712B-D8D3-0B39FC67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Latest updates As of 2/13/2024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4B9C8-EEBF-341B-E4E9-16A4DC56039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8, 2024 – District Legal Council followed up with TCEQ</a:t>
            </a:r>
          </a:p>
          <a:p>
            <a:r>
              <a:rPr lang="en-US" sz="2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9, 2024 – TCEQ responded saying an investigation has been opened.</a:t>
            </a:r>
          </a:p>
        </p:txBody>
      </p:sp>
    </p:spTree>
    <p:extLst>
      <p:ext uri="{BB962C8B-B14F-4D97-AF65-F5344CB8AC3E}">
        <p14:creationId xmlns:p14="http://schemas.microsoft.com/office/powerpoint/2010/main" val="1060901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0DF5A-F029-05A4-1EC3-B951BC70A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Avenir Next Medium" panose="020B0503020202020204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058F1-855C-23A6-7FDF-38012B088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latin typeface="Avenir Next Medium" panose="020B0503020202020204"/>
              </a:rPr>
              <a:t>f) Brief overview of District management strategies of groundwater resources </a:t>
            </a:r>
          </a:p>
          <a:p>
            <a:r>
              <a:rPr lang="en-US" sz="3600" dirty="0">
                <a:latin typeface="Avenir Next Medium" panose="020B0503020202020204"/>
              </a:rPr>
              <a:t>g) Update from Staff on progress of bid process for District Education Center and offices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venir Roman" charset="0"/>
                <a:ea typeface="Avenir Roman" charset="0"/>
                <a:cs typeface="Avenir Roman" charset="0"/>
              </a:rPr>
              <a:t>Agenda</a:t>
            </a:r>
            <a:endParaRPr lang="en-US" sz="4400" dirty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852" y="892145"/>
            <a:ext cx="10502244" cy="4228496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venir Next Medium"/>
                <a:ea typeface="Avenir Book" charset="0"/>
                <a:cs typeface="Avenir Book" charset="0"/>
              </a:rPr>
              <a:t>1. Pledge of Allegiance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venir Next Medium"/>
                <a:ea typeface="Avenir Book" charset="0"/>
                <a:cs typeface="Avenir Book" charset="0"/>
              </a:rPr>
              <a:t>2. Invocation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venir Next Medium"/>
                <a:ea typeface="Avenir Book" charset="0"/>
                <a:cs typeface="Avenir Book" charset="0"/>
              </a:rPr>
              <a:t>3. </a:t>
            </a:r>
            <a:r>
              <a:rPr lang="en-US" sz="3600" dirty="0">
                <a:latin typeface="Avenir Next Medium"/>
                <a:ea typeface="Avenir Book" charset="0"/>
                <a:cs typeface="Avenir Book" charset="0"/>
              </a:rPr>
              <a:t>Oath of Office for Appointed Directors</a:t>
            </a:r>
          </a:p>
        </p:txBody>
      </p:sp>
    </p:spTree>
    <p:extLst>
      <p:ext uri="{BB962C8B-B14F-4D97-AF65-F5344CB8AC3E}">
        <p14:creationId xmlns:p14="http://schemas.microsoft.com/office/powerpoint/2010/main" val="3782910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venir Roman" charset="0"/>
                <a:ea typeface="Avenir Roman" charset="0"/>
                <a:cs typeface="Avenir Roman" charset="0"/>
              </a:rPr>
              <a:t>Agenda</a:t>
            </a:r>
            <a:endParaRPr lang="en-US" sz="4400" dirty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059" y="3690257"/>
            <a:ext cx="11425881" cy="334340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Avenir Next Medium" panose="020B0503020202020204" pitchFamily="34" charset="0"/>
              </a:rPr>
              <a:t>8. </a:t>
            </a:r>
            <a:r>
              <a:rPr lang="en-US" sz="2800" b="1" dirty="0">
                <a:solidFill>
                  <a:schemeClr val="tx1"/>
                </a:solidFill>
                <a:latin typeface="Avenir Next Medium" panose="020B0503020202020204" pitchFamily="34" charset="0"/>
              </a:rPr>
              <a:t>EXECUTIVE SESSION</a:t>
            </a:r>
            <a:r>
              <a:rPr lang="en-US" sz="2800" dirty="0">
                <a:solidFill>
                  <a:schemeClr val="tx1"/>
                </a:solidFill>
                <a:latin typeface="Avenir Next Medium" panose="020B0503020202020204" pitchFamily="34" charset="0"/>
              </a:rPr>
              <a:t>:  Pursuant to Section 551.071 and 551.072, Texas Government Code, the Board of Directors only will consider receiving legal advice on the following matters: </a:t>
            </a:r>
          </a:p>
          <a:p>
            <a:r>
              <a:rPr lang="en-US" sz="2800" dirty="0">
                <a:solidFill>
                  <a:schemeClr val="tx1"/>
                </a:solidFill>
                <a:latin typeface="Avenir Next Medium" panose="020B0503020202020204" pitchFamily="34" charset="0"/>
              </a:rPr>
              <a:t>a.</a:t>
            </a:r>
            <a:r>
              <a:rPr lang="en-US" sz="2800" dirty="0">
                <a:solidFill>
                  <a:schemeClr val="accent1"/>
                </a:solidFill>
                <a:latin typeface="Avenir Next Medium" panose="020B0503020202020204" pitchFamily="34" charset="0"/>
              </a:rPr>
              <a:t>	</a:t>
            </a:r>
            <a:r>
              <a:rPr lang="en-US" sz="2800" dirty="0">
                <a:solidFill>
                  <a:schemeClr val="tx1"/>
                </a:solidFill>
                <a:latin typeface="Avenir Next Medium" panose="020B0503020202020204" pitchFamily="34" charset="0"/>
              </a:rPr>
              <a:t>Pending SOAH Docket Nos. 965-23-21218 and 965-23-21219, Application of SLR Property I, LP for a new 9,000 acre-foot per year Simsboro and Hooper Drilling and Operating Permit and Application of SLR Property I, LP for a new 15,000 acre-foot per year Simsboro Operating Permit- Discussions with the Board only</a:t>
            </a:r>
            <a:r>
              <a:rPr lang="en-US" sz="2800" dirty="0">
                <a:solidFill>
                  <a:schemeClr val="accent1"/>
                </a:solidFill>
                <a:latin typeface="Avenir Next Medium" panose="020B0503020202020204" pitchFamily="34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Avenir Next Medium" panose="020B0503020202020204" pitchFamily="34" charset="0"/>
              </a:rPr>
              <a:t>b.</a:t>
            </a:r>
            <a:r>
              <a:rPr lang="en-US" sz="2800" dirty="0">
                <a:solidFill>
                  <a:schemeClr val="accent1"/>
                </a:solidFill>
                <a:latin typeface="Avenir Next Medium" panose="020B0503020202020204" pitchFamily="34" charset="0"/>
              </a:rPr>
              <a:t>	</a:t>
            </a:r>
            <a:r>
              <a:rPr lang="en-US" sz="2800" dirty="0">
                <a:solidFill>
                  <a:schemeClr val="tx1"/>
                </a:solidFill>
                <a:latin typeface="Avenir Next Medium" panose="020B0503020202020204" pitchFamily="34" charset="0"/>
              </a:rPr>
              <a:t>Construction of District Education Center and Offices on </a:t>
            </a:r>
            <a:r>
              <a:rPr lang="en-US" sz="2800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Holdiness</a:t>
            </a:r>
            <a:r>
              <a:rPr lang="en-US" sz="2800" dirty="0">
                <a:solidFill>
                  <a:schemeClr val="tx1"/>
                </a:solidFill>
                <a:latin typeface="Avenir Next Medium" panose="020B0503020202020204" pitchFamily="34" charset="0"/>
              </a:rPr>
              <a:t> Lane in Milano, Texas</a:t>
            </a:r>
          </a:p>
          <a:p>
            <a:endParaRPr lang="en-US" sz="3400" dirty="0">
              <a:latin typeface="Avenir Next Medium" panose="020B0503020202020204" pitchFamily="34" charset="0"/>
            </a:endParaRPr>
          </a:p>
          <a:p>
            <a:endParaRPr lang="en-US" sz="3400" dirty="0">
              <a:latin typeface="Avenir Next Medium" panose="020B0503020202020204" pitchFamily="34" charset="0"/>
            </a:endParaRPr>
          </a:p>
          <a:p>
            <a:r>
              <a:rPr lang="en-US" sz="3600" dirty="0">
                <a:latin typeface="Avenir Medium" panose="02000503020000020003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4000" dirty="0">
              <a:latin typeface="Avenir Medium" panose="02000503020000020003" pitchFamily="2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16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venir Roman" charset="0"/>
                <a:ea typeface="Avenir Roman" charset="0"/>
                <a:cs typeface="Avenir Roman" charset="0"/>
              </a:rPr>
              <a:t>Agenda</a:t>
            </a:r>
            <a:endParaRPr lang="en-US" sz="4400" dirty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94" y="1318996"/>
            <a:ext cx="11901706" cy="5955171"/>
          </a:xfrm>
        </p:spPr>
        <p:txBody>
          <a:bodyPr anchor="ctr"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9"/>
            </a:pPr>
            <a:endParaRPr lang="en-US" sz="3200" b="1" dirty="0">
              <a:solidFill>
                <a:schemeClr val="accent1"/>
              </a:solidFill>
              <a:effectLst/>
              <a:latin typeface="Avenir Next Medium" panose="020B050302020202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Avenir Next Medium" panose="020B0503020202020204"/>
                <a:ea typeface="Times New Roman" panose="02020603050405020304" pitchFamily="18" charset="0"/>
              </a:rPr>
              <a:t>9. RECONVENE FROM EXECUTIVE SESSION: </a:t>
            </a:r>
            <a:r>
              <a:rPr lang="en-US" sz="2800" dirty="0">
                <a:effectLst/>
                <a:latin typeface="Avenir Next Medium" panose="020B0503020202020204"/>
                <a:ea typeface="Times New Roman" panose="02020603050405020304" pitchFamily="18" charset="0"/>
              </a:rPr>
              <a:t>Take action on matters discussed in Executive Session: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effectLst/>
              <a:latin typeface="Avenir Next Medium" panose="020B0503020202020204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venir Next Medium" panose="020B0503020202020204"/>
                <a:ea typeface="Times New Roman" panose="02020603050405020304" pitchFamily="18" charset="0"/>
              </a:rPr>
              <a:t>a.	Pending SOAH Docket Nos. 965-23-21218 and 965-23-21219, Application of SLR Property I, LP for a new 9,000 acre-foot per year Simsboro and Hooper Drilling and Operating Permit and Application of SLR Property I, LP for a new 15,000 acre-foot per year Simsboro Operating Permit- Discussions with the Board only.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000000"/>
              </a:solidFill>
              <a:effectLst/>
              <a:latin typeface="Avenir Next Medium" panose="020B0503020202020204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Avenir Next Medium" panose="020B0503020202020204"/>
                <a:ea typeface="Times New Roman" panose="02020603050405020304" pitchFamily="18" charset="0"/>
              </a:rPr>
              <a:t>b. 	</a:t>
            </a:r>
            <a:r>
              <a:rPr lang="en-US" sz="2800" dirty="0">
                <a:solidFill>
                  <a:srgbClr val="000000"/>
                </a:solidFill>
                <a:effectLst/>
                <a:latin typeface="Avenir Next Medium" panose="020B0503020202020204"/>
                <a:ea typeface="Times New Roman" panose="02020603050405020304" pitchFamily="18" charset="0"/>
              </a:rPr>
              <a:t>Construction of District Education Center and Offices 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venir Next Medium" panose="020B0503020202020204"/>
                <a:ea typeface="Times New Roman" panose="02020603050405020304" pitchFamily="18" charset="0"/>
              </a:rPr>
              <a:t>Holdiness</a:t>
            </a:r>
            <a:r>
              <a:rPr lang="en-US" sz="2800" dirty="0">
                <a:solidFill>
                  <a:srgbClr val="000000"/>
                </a:solidFill>
                <a:effectLst/>
                <a:latin typeface="Avenir Next Medium" panose="020B0503020202020204"/>
                <a:ea typeface="Times New Roman" panose="02020603050405020304" pitchFamily="18" charset="0"/>
              </a:rPr>
              <a:t> Lane in Milano, Texas</a:t>
            </a:r>
            <a:endParaRPr lang="en-US" sz="2800" dirty="0">
              <a:effectLst/>
              <a:latin typeface="Avenir Next Medium" panose="020B0503020202020204"/>
              <a:ea typeface="Times New Roman" panose="02020603050405020304" pitchFamily="18" charset="0"/>
            </a:endParaRPr>
          </a:p>
          <a:p>
            <a:endParaRPr lang="en-US" sz="3200" dirty="0">
              <a:latin typeface="Avenir Next Medium" panose="020B0503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400" dirty="0">
              <a:latin typeface="Avenir Book" panose="02000503020000020003" pitchFamily="2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40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32764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venir Roman" charset="0"/>
                <a:ea typeface="Avenir Roman" charset="0"/>
                <a:cs typeface="Avenir Roman" charset="0"/>
              </a:rPr>
              <a:t>Agenda</a:t>
            </a:r>
            <a:endParaRPr lang="en-US" sz="4400" dirty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78" y="735080"/>
            <a:ext cx="11702004" cy="4209535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venir Medium" panose="02000503020000020003" pitchFamily="2" charset="0"/>
              </a:rPr>
              <a:t>10. Dates, locations, and times of future meetings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venir Medium" panose="02000503020000020003" pitchFamily="2" charset="0"/>
              </a:rPr>
              <a:t>11. </a:t>
            </a:r>
            <a:r>
              <a:rPr lang="en-US" sz="3600" dirty="0">
                <a:latin typeface="Avenir Medium" panose="02000503020000020003" pitchFamily="2" charset="0"/>
              </a:rPr>
              <a:t>Adjourn Board Meeting</a:t>
            </a:r>
          </a:p>
        </p:txBody>
      </p:sp>
    </p:spTree>
    <p:extLst>
      <p:ext uri="{BB962C8B-B14F-4D97-AF65-F5344CB8AC3E}">
        <p14:creationId xmlns:p14="http://schemas.microsoft.com/office/powerpoint/2010/main" val="376095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49"/>
          <p:cNvGrpSpPr/>
          <p:nvPr/>
        </p:nvGrpSpPr>
        <p:grpSpPr>
          <a:xfrm>
            <a:off x="0" y="0"/>
            <a:ext cx="12192000" cy="6897189"/>
            <a:chOff x="0" y="0"/>
            <a:chExt cx="12192000" cy="6897189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4976949" cy="377516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976947" y="3216665"/>
              <a:ext cx="7215053" cy="5585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01741" y="152989"/>
              <a:ext cx="4460945" cy="280850"/>
              <a:chOff x="117582" y="96883"/>
              <a:chExt cx="4460945" cy="280850"/>
            </a:xfrm>
          </p:grpSpPr>
          <p:sp>
            <p:nvSpPr>
              <p:cNvPr id="10" name="5-Point Star 9"/>
              <p:cNvSpPr/>
              <p:nvPr/>
            </p:nvSpPr>
            <p:spPr>
              <a:xfrm>
                <a:off x="117582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5-Point Star 10"/>
              <p:cNvSpPr/>
              <p:nvPr/>
            </p:nvSpPr>
            <p:spPr>
              <a:xfrm>
                <a:off x="953601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5-Point Star 11"/>
              <p:cNvSpPr/>
              <p:nvPr/>
            </p:nvSpPr>
            <p:spPr>
              <a:xfrm>
                <a:off x="1789620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5-Point Star 12"/>
              <p:cNvSpPr/>
              <p:nvPr/>
            </p:nvSpPr>
            <p:spPr>
              <a:xfrm>
                <a:off x="2625639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5-Point Star 13"/>
              <p:cNvSpPr/>
              <p:nvPr/>
            </p:nvSpPr>
            <p:spPr>
              <a:xfrm>
                <a:off x="3461658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5-Point Star 14"/>
              <p:cNvSpPr/>
              <p:nvPr/>
            </p:nvSpPr>
            <p:spPr>
              <a:xfrm>
                <a:off x="4297677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01741" y="900837"/>
              <a:ext cx="4460945" cy="280850"/>
              <a:chOff x="117582" y="96883"/>
              <a:chExt cx="4460945" cy="280850"/>
            </a:xfrm>
          </p:grpSpPr>
          <p:sp>
            <p:nvSpPr>
              <p:cNvPr id="18" name="5-Point Star 17"/>
              <p:cNvSpPr/>
              <p:nvPr/>
            </p:nvSpPr>
            <p:spPr>
              <a:xfrm>
                <a:off x="117582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5-Point Star 18"/>
              <p:cNvSpPr/>
              <p:nvPr/>
            </p:nvSpPr>
            <p:spPr>
              <a:xfrm>
                <a:off x="953601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5-Point Star 19"/>
              <p:cNvSpPr/>
              <p:nvPr/>
            </p:nvSpPr>
            <p:spPr>
              <a:xfrm>
                <a:off x="1789620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5-Point Star 20"/>
              <p:cNvSpPr/>
              <p:nvPr/>
            </p:nvSpPr>
            <p:spPr>
              <a:xfrm>
                <a:off x="2625639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5-Point Star 21"/>
              <p:cNvSpPr/>
              <p:nvPr/>
            </p:nvSpPr>
            <p:spPr>
              <a:xfrm>
                <a:off x="3461658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5-Point Star 22"/>
              <p:cNvSpPr/>
              <p:nvPr/>
            </p:nvSpPr>
            <p:spPr>
              <a:xfrm>
                <a:off x="4297677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01741" y="1633446"/>
              <a:ext cx="4460945" cy="280850"/>
              <a:chOff x="117582" y="96883"/>
              <a:chExt cx="4460945" cy="280850"/>
            </a:xfrm>
          </p:grpSpPr>
          <p:sp>
            <p:nvSpPr>
              <p:cNvPr id="25" name="5-Point Star 24"/>
              <p:cNvSpPr/>
              <p:nvPr/>
            </p:nvSpPr>
            <p:spPr>
              <a:xfrm>
                <a:off x="117582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5-Point Star 25"/>
              <p:cNvSpPr/>
              <p:nvPr/>
            </p:nvSpPr>
            <p:spPr>
              <a:xfrm>
                <a:off x="953601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5-Point Star 26"/>
              <p:cNvSpPr/>
              <p:nvPr/>
            </p:nvSpPr>
            <p:spPr>
              <a:xfrm>
                <a:off x="1789620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5-Point Star 27"/>
              <p:cNvSpPr/>
              <p:nvPr/>
            </p:nvSpPr>
            <p:spPr>
              <a:xfrm>
                <a:off x="2625639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5-Point Star 28"/>
              <p:cNvSpPr/>
              <p:nvPr/>
            </p:nvSpPr>
            <p:spPr>
              <a:xfrm>
                <a:off x="3461658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5-Point Star 29"/>
              <p:cNvSpPr/>
              <p:nvPr/>
            </p:nvSpPr>
            <p:spPr>
              <a:xfrm>
                <a:off x="4297677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95224" y="2366055"/>
              <a:ext cx="4460945" cy="280850"/>
              <a:chOff x="117582" y="96883"/>
              <a:chExt cx="4460945" cy="280850"/>
            </a:xfrm>
          </p:grpSpPr>
          <p:sp>
            <p:nvSpPr>
              <p:cNvPr id="32" name="5-Point Star 31"/>
              <p:cNvSpPr/>
              <p:nvPr/>
            </p:nvSpPr>
            <p:spPr>
              <a:xfrm>
                <a:off x="117582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5-Point Star 32"/>
              <p:cNvSpPr/>
              <p:nvPr/>
            </p:nvSpPr>
            <p:spPr>
              <a:xfrm>
                <a:off x="953601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5-Point Star 33"/>
              <p:cNvSpPr/>
              <p:nvPr/>
            </p:nvSpPr>
            <p:spPr>
              <a:xfrm>
                <a:off x="1789620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5-Point Star 34"/>
              <p:cNvSpPr/>
              <p:nvPr/>
            </p:nvSpPr>
            <p:spPr>
              <a:xfrm>
                <a:off x="2625639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5-Point Star 35"/>
              <p:cNvSpPr/>
              <p:nvPr/>
            </p:nvSpPr>
            <p:spPr>
              <a:xfrm>
                <a:off x="3461658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5-Point Star 36"/>
              <p:cNvSpPr/>
              <p:nvPr/>
            </p:nvSpPr>
            <p:spPr>
              <a:xfrm>
                <a:off x="4297677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95224" y="3187341"/>
              <a:ext cx="4460945" cy="280850"/>
              <a:chOff x="117582" y="96883"/>
              <a:chExt cx="4460945" cy="280850"/>
            </a:xfrm>
          </p:grpSpPr>
          <p:sp>
            <p:nvSpPr>
              <p:cNvPr id="39" name="5-Point Star 38"/>
              <p:cNvSpPr/>
              <p:nvPr/>
            </p:nvSpPr>
            <p:spPr>
              <a:xfrm>
                <a:off x="117582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5-Point Star 39"/>
              <p:cNvSpPr/>
              <p:nvPr/>
            </p:nvSpPr>
            <p:spPr>
              <a:xfrm>
                <a:off x="953601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5-Point Star 40"/>
              <p:cNvSpPr/>
              <p:nvPr/>
            </p:nvSpPr>
            <p:spPr>
              <a:xfrm>
                <a:off x="1789620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5-Point Star 41"/>
              <p:cNvSpPr/>
              <p:nvPr/>
            </p:nvSpPr>
            <p:spPr>
              <a:xfrm>
                <a:off x="2625639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5-Point Star 42"/>
              <p:cNvSpPr/>
              <p:nvPr/>
            </p:nvSpPr>
            <p:spPr>
              <a:xfrm>
                <a:off x="3461658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5-Point Star 43"/>
              <p:cNvSpPr/>
              <p:nvPr/>
            </p:nvSpPr>
            <p:spPr>
              <a:xfrm>
                <a:off x="4297677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13233" y="541066"/>
              <a:ext cx="3624926" cy="280850"/>
              <a:chOff x="117582" y="96883"/>
              <a:chExt cx="3624926" cy="280850"/>
            </a:xfrm>
          </p:grpSpPr>
          <p:sp>
            <p:nvSpPr>
              <p:cNvPr id="46" name="5-Point Star 45"/>
              <p:cNvSpPr/>
              <p:nvPr/>
            </p:nvSpPr>
            <p:spPr>
              <a:xfrm>
                <a:off x="117582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5-Point Star 46"/>
              <p:cNvSpPr/>
              <p:nvPr/>
            </p:nvSpPr>
            <p:spPr>
              <a:xfrm>
                <a:off x="953601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5-Point Star 47"/>
              <p:cNvSpPr/>
              <p:nvPr/>
            </p:nvSpPr>
            <p:spPr>
              <a:xfrm>
                <a:off x="1789620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5-Point Star 48"/>
              <p:cNvSpPr/>
              <p:nvPr/>
            </p:nvSpPr>
            <p:spPr>
              <a:xfrm>
                <a:off x="2625639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5-Point Star 49"/>
              <p:cNvSpPr/>
              <p:nvPr/>
            </p:nvSpPr>
            <p:spPr>
              <a:xfrm>
                <a:off x="3461658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13256" y="1305786"/>
              <a:ext cx="3624926" cy="280850"/>
              <a:chOff x="117582" y="96883"/>
              <a:chExt cx="3624926" cy="280850"/>
            </a:xfrm>
          </p:grpSpPr>
          <p:sp>
            <p:nvSpPr>
              <p:cNvPr id="53" name="5-Point Star 52"/>
              <p:cNvSpPr/>
              <p:nvPr/>
            </p:nvSpPr>
            <p:spPr>
              <a:xfrm>
                <a:off x="117582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5-Point Star 53"/>
              <p:cNvSpPr/>
              <p:nvPr/>
            </p:nvSpPr>
            <p:spPr>
              <a:xfrm>
                <a:off x="953601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5-Point Star 54"/>
              <p:cNvSpPr/>
              <p:nvPr/>
            </p:nvSpPr>
            <p:spPr>
              <a:xfrm>
                <a:off x="1789620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5-Point Star 55"/>
              <p:cNvSpPr/>
              <p:nvPr/>
            </p:nvSpPr>
            <p:spPr>
              <a:xfrm>
                <a:off x="2625639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5-Point Star 56"/>
              <p:cNvSpPr/>
              <p:nvPr/>
            </p:nvSpPr>
            <p:spPr>
              <a:xfrm>
                <a:off x="3461658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26319" y="1999206"/>
              <a:ext cx="3624926" cy="280850"/>
              <a:chOff x="117582" y="96883"/>
              <a:chExt cx="3624926" cy="280850"/>
            </a:xfrm>
          </p:grpSpPr>
          <p:sp>
            <p:nvSpPr>
              <p:cNvPr id="59" name="5-Point Star 58"/>
              <p:cNvSpPr/>
              <p:nvPr/>
            </p:nvSpPr>
            <p:spPr>
              <a:xfrm>
                <a:off x="117582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5-Point Star 59"/>
              <p:cNvSpPr/>
              <p:nvPr/>
            </p:nvSpPr>
            <p:spPr>
              <a:xfrm>
                <a:off x="953601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5-Point Star 60"/>
              <p:cNvSpPr/>
              <p:nvPr/>
            </p:nvSpPr>
            <p:spPr>
              <a:xfrm>
                <a:off x="1789620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5-Point Star 61"/>
              <p:cNvSpPr/>
              <p:nvPr/>
            </p:nvSpPr>
            <p:spPr>
              <a:xfrm>
                <a:off x="2625639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5-Point Star 62"/>
              <p:cNvSpPr/>
              <p:nvPr/>
            </p:nvSpPr>
            <p:spPr>
              <a:xfrm>
                <a:off x="3461658" y="96883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613233" y="2773682"/>
              <a:ext cx="3624926" cy="280850"/>
              <a:chOff x="117582" y="123009"/>
              <a:chExt cx="3624926" cy="280850"/>
            </a:xfrm>
          </p:grpSpPr>
          <p:sp>
            <p:nvSpPr>
              <p:cNvPr id="65" name="5-Point Star 64"/>
              <p:cNvSpPr/>
              <p:nvPr/>
            </p:nvSpPr>
            <p:spPr>
              <a:xfrm>
                <a:off x="117582" y="123009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5-Point Star 65"/>
              <p:cNvSpPr/>
              <p:nvPr/>
            </p:nvSpPr>
            <p:spPr>
              <a:xfrm>
                <a:off x="953601" y="123009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5-Point Star 66"/>
              <p:cNvSpPr/>
              <p:nvPr/>
            </p:nvSpPr>
            <p:spPr>
              <a:xfrm>
                <a:off x="1789620" y="123009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5-Point Star 67"/>
              <p:cNvSpPr/>
              <p:nvPr/>
            </p:nvSpPr>
            <p:spPr>
              <a:xfrm>
                <a:off x="2625639" y="123009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5-Point Star 68"/>
              <p:cNvSpPr/>
              <p:nvPr/>
            </p:nvSpPr>
            <p:spPr>
              <a:xfrm>
                <a:off x="3461658" y="123009"/>
                <a:ext cx="280850" cy="280850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4976944" y="2141157"/>
              <a:ext cx="7215053" cy="5585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976943" y="1044902"/>
              <a:ext cx="7215053" cy="5585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976943" y="0"/>
              <a:ext cx="7215053" cy="50714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0" y="4281415"/>
              <a:ext cx="12191996" cy="5585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0" y="5349239"/>
              <a:ext cx="12191996" cy="54211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0" y="6338688"/>
              <a:ext cx="12191996" cy="5585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230084" y="1008190"/>
            <a:ext cx="9731828" cy="4885509"/>
            <a:chOff x="1230087" y="1031966"/>
            <a:chExt cx="9731828" cy="4885509"/>
          </a:xfrm>
        </p:grpSpPr>
        <p:sp>
          <p:nvSpPr>
            <p:cNvPr id="79" name="Rectangle 78"/>
            <p:cNvSpPr/>
            <p:nvPr/>
          </p:nvSpPr>
          <p:spPr>
            <a:xfrm>
              <a:off x="1230087" y="1031966"/>
              <a:ext cx="9731828" cy="4885509"/>
            </a:xfrm>
            <a:prstGeom prst="rect">
              <a:avLst/>
            </a:prstGeom>
            <a:solidFill>
              <a:schemeClr val="bg1">
                <a:lumMod val="75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230087" y="1243923"/>
              <a:ext cx="9731828" cy="4647426"/>
            </a:xfrm>
            <a:prstGeom prst="rect">
              <a:avLst/>
            </a:prstGeom>
            <a:noFill/>
            <a:effectLst>
              <a:outerShdw blurRad="50800" dist="50800" dir="2400000" algn="ctr" rotWithShape="0">
                <a:srgbClr val="000000">
                  <a:alpha val="6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venir Medium" charset="0"/>
                  <a:ea typeface="Avenir Medium" charset="0"/>
                  <a:cs typeface="Avenir Medium" charset="0"/>
                </a:rPr>
                <a:t>The Pledge of Allegiance</a:t>
              </a:r>
            </a:p>
            <a:p>
              <a:pPr algn="ctr"/>
              <a:endParaRPr lang="en-US" sz="3600" dirty="0">
                <a:latin typeface="Avenir Medium" charset="0"/>
                <a:ea typeface="Avenir Medium" charset="0"/>
                <a:cs typeface="Avenir Medium" charset="0"/>
              </a:endParaRPr>
            </a:p>
            <a:p>
              <a:pPr algn="ctr"/>
              <a:r>
                <a:rPr lang="en-US" sz="4000" dirty="0">
                  <a:solidFill>
                    <a:schemeClr val="bg1"/>
                  </a:solidFill>
                  <a:latin typeface="Avenir Medium" charset="0"/>
                  <a:ea typeface="Avenir Medium" charset="0"/>
                  <a:cs typeface="Avenir Medium" charset="0"/>
                </a:rPr>
                <a:t>I pledge allegiance to the flag of the United States of America and to the republic for which it stands, one nation under God, indivisible, with liberty and justice for all.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683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33686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36869" y="3317965"/>
            <a:ext cx="7855131" cy="35400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738052" y="1770018"/>
            <a:ext cx="2860765" cy="2860765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30087" y="986246"/>
            <a:ext cx="9731828" cy="4885509"/>
          </a:xfrm>
          <a:prstGeom prst="rect">
            <a:avLst/>
          </a:prstGeom>
          <a:solidFill>
            <a:schemeClr val="bg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30087" y="1201783"/>
            <a:ext cx="9731828" cy="3662541"/>
          </a:xfrm>
          <a:prstGeom prst="rect">
            <a:avLst/>
          </a:prstGeom>
          <a:noFill/>
          <a:effectLst>
            <a:outerShdw blurRad="50800" dist="50800" dir="2400000" algn="ctr" rotWithShape="0">
              <a:srgbClr val="000000">
                <a:alpha val="6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Texas Pledge of Allegiance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Honor the Texas flag; I pledge allegiance to thee, Texas, one state under God, one and indivisible.</a:t>
            </a:r>
          </a:p>
        </p:txBody>
      </p:sp>
    </p:spTree>
    <p:extLst>
      <p:ext uri="{BB962C8B-B14F-4D97-AF65-F5344CB8AC3E}">
        <p14:creationId xmlns:p14="http://schemas.microsoft.com/office/powerpoint/2010/main" val="164516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venir Roman" charset="0"/>
                <a:ea typeface="Avenir Roman" charset="0"/>
                <a:cs typeface="Avenir Roman" charset="0"/>
              </a:rPr>
              <a:t>Agenda</a:t>
            </a:r>
            <a:endParaRPr lang="en-US" sz="4400" dirty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066" y="1906674"/>
            <a:ext cx="11233868" cy="3745523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5400" b="1" dirty="0">
              <a:solidFill>
                <a:schemeClr val="accent1"/>
              </a:solidFill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venir Next Medium" panose="020B0503020202020204" pitchFamily="34" charset="0"/>
              </a:rPr>
              <a:t>4. Call to Order and establish quorum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400" dirty="0">
                <a:solidFill>
                  <a:schemeClr val="tx1"/>
                </a:solidFill>
                <a:latin typeface="Avenir Next Medium" panose="020B0503020202020204" pitchFamily="34" charset="0"/>
              </a:rPr>
              <a:t>5. Public Comment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400" dirty="0">
                <a:solidFill>
                  <a:schemeClr val="tx1"/>
                </a:solidFill>
                <a:latin typeface="Avenir Next Medium" panose="020B0503020202020204" pitchFamily="34" charset="0"/>
              </a:rPr>
              <a:t>6.</a:t>
            </a:r>
            <a:r>
              <a:rPr lang="en-US" sz="3400" dirty="0">
                <a:solidFill>
                  <a:schemeClr val="accent1"/>
                </a:solidFill>
                <a:latin typeface="Avenir Next Medium" panose="020B0503020202020204" pitchFamily="34" charset="0"/>
              </a:rPr>
              <a:t> </a:t>
            </a:r>
            <a:r>
              <a:rPr lang="en-US" sz="3600" dirty="0">
                <a:latin typeface="Avenir Next Medium" panose="020B0503020202020204" pitchFamily="34" charset="0"/>
              </a:rPr>
              <a:t>Consent Agenda</a:t>
            </a:r>
            <a:endParaRPr lang="en-US" sz="3200" dirty="0">
              <a:latin typeface="Avenir Medium" panose="02000503020000020003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400" b="1" dirty="0">
              <a:latin typeface="Avenir Book" panose="02000503020000020003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400" dirty="0">
              <a:latin typeface="Avenir Book" panose="02000503020000020003" pitchFamily="2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venir Roman" charset="0"/>
                <a:ea typeface="Avenir Roman" charset="0"/>
                <a:cs typeface="Avenir Roman" charset="0"/>
              </a:rPr>
              <a:t>Agenda</a:t>
            </a:r>
            <a:endParaRPr lang="en-US" sz="4400" dirty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066" y="1898914"/>
            <a:ext cx="11233868" cy="3692769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5400" b="1" dirty="0">
              <a:solidFill>
                <a:schemeClr val="accent1"/>
              </a:solidFill>
              <a:latin typeface="Avenir Book" panose="02000503020000020003" pitchFamily="2" charset="0"/>
              <a:ea typeface="Avenir Book" charset="0"/>
              <a:cs typeface="Avenir Book" charset="0"/>
            </a:endParaRPr>
          </a:p>
          <a:p>
            <a:pPr lvl="0"/>
            <a:endParaRPr lang="en-US" sz="3600" dirty="0">
              <a:solidFill>
                <a:schemeClr val="accent1"/>
              </a:solidFill>
              <a:latin typeface="Avenir Next Medium" panose="020B0503020202020204" pitchFamily="34" charset="0"/>
            </a:endParaRPr>
          </a:p>
          <a:p>
            <a:pPr lvl="0"/>
            <a:endParaRPr lang="en-US" sz="3600" dirty="0">
              <a:solidFill>
                <a:schemeClr val="accent1"/>
              </a:solidFill>
              <a:latin typeface="Avenir Next Medium" panose="020B0503020202020204" pitchFamily="34" charset="0"/>
            </a:endParaRPr>
          </a:p>
          <a:p>
            <a:pPr marL="0" lvl="0" indent="0">
              <a:buNone/>
            </a:pPr>
            <a:endParaRPr lang="en-US" sz="3600" dirty="0">
              <a:solidFill>
                <a:schemeClr val="accent1"/>
              </a:solidFill>
              <a:latin typeface="Avenir Next Medium" panose="020B0503020202020204" pitchFamily="34" charset="0"/>
            </a:endParaRPr>
          </a:p>
          <a:p>
            <a:pPr lvl="0"/>
            <a:r>
              <a:rPr lang="en-US" sz="3600" dirty="0">
                <a:solidFill>
                  <a:schemeClr val="tx1"/>
                </a:solidFill>
                <a:latin typeface="Avenir Next Medium" panose="020B0503020202020204" pitchFamily="34" charset="0"/>
              </a:rPr>
              <a:t>7. Regular Agenda</a:t>
            </a:r>
          </a:p>
          <a:p>
            <a:pPr marL="201168" lvl="1" indent="0">
              <a:buNone/>
            </a:pPr>
            <a:r>
              <a:rPr lang="en-US" sz="3600" dirty="0">
                <a:solidFill>
                  <a:schemeClr val="tx1"/>
                </a:solidFill>
                <a:latin typeface="Avenir Next Medium" panose="020B0503020202020204" pitchFamily="34" charset="0"/>
              </a:rPr>
              <a:t>a) Report from EPCOR on recent events and activities concerning Vista Ridge Pipeline and Permits</a:t>
            </a:r>
          </a:p>
          <a:p>
            <a:pPr marL="201168" lvl="1" indent="0"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b) Update on application from Vista Ridge to reduce production from Carrizo aquifer and increase production in Simsboro aquifer</a:t>
            </a:r>
          </a:p>
          <a:p>
            <a:endParaRPr lang="en-US" sz="3600" dirty="0">
              <a:latin typeface="Avenir Next Medium" panose="020B0503020202020204" pitchFamily="34" charset="0"/>
            </a:endParaRPr>
          </a:p>
          <a:p>
            <a:pPr lvl="0"/>
            <a:endParaRPr lang="en-US" sz="3600" dirty="0">
              <a:latin typeface="Avenir Next Medium" panose="020B0503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400" b="1" dirty="0">
              <a:latin typeface="Avenir Book" panose="02000503020000020003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400" dirty="0">
              <a:latin typeface="Avenir Book" panose="02000503020000020003" pitchFamily="2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23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6BF3-FC2B-16D1-0E71-433138F11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Avenir Next Medium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1CACF-3D69-04ED-C0EE-04A891310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venir Next Medium" panose="020B0503020202020204"/>
              </a:rPr>
              <a:t>c) </a:t>
            </a:r>
            <a:r>
              <a:rPr lang="en-US" sz="3600" dirty="0">
                <a:latin typeface="Avenir Next Medium" panose="020B0503020202020204"/>
              </a:rPr>
              <a:t>District investigation into violation of Rules by unknown water provider on Big Creek Forrest Drive, Somerville, TX</a:t>
            </a:r>
          </a:p>
          <a:p>
            <a:r>
              <a:rPr lang="en-US" sz="3600" dirty="0">
                <a:latin typeface="Avenir Next Medium" panose="020B0503020202020204"/>
              </a:rPr>
              <a:t>d) Update from Staff concerning new tool to review monitoring information</a:t>
            </a:r>
          </a:p>
          <a:p>
            <a:r>
              <a:rPr lang="en-US" sz="3600" dirty="0">
                <a:latin typeface="Avenir Next Medium" panose="020B0503020202020204"/>
              </a:rPr>
              <a:t>e) Report from Rules Committee on pending work</a:t>
            </a:r>
          </a:p>
        </p:txBody>
      </p:sp>
    </p:spTree>
    <p:extLst>
      <p:ext uri="{BB962C8B-B14F-4D97-AF65-F5344CB8AC3E}">
        <p14:creationId xmlns:p14="http://schemas.microsoft.com/office/powerpoint/2010/main" val="374494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2BAA0-3B36-7492-C5D6-F72550298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757D-5C28-34FB-E7DB-6C27155DA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Avenir Next Medium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E82BB-7423-1530-166D-32D4BC8B3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venir Next Medium" panose="020B0503020202020204"/>
              </a:rPr>
              <a:t>c) </a:t>
            </a:r>
            <a:r>
              <a:rPr lang="en-US" sz="3600" dirty="0">
                <a:latin typeface="Avenir Next Medium" panose="020B0503020202020204"/>
              </a:rPr>
              <a:t>District investigation into violation of Rules by unknown water provider on Big Creek Forrest Drive, Somerville, TX</a:t>
            </a:r>
          </a:p>
          <a:p>
            <a:r>
              <a:rPr lang="en-US" sz="3600" dirty="0">
                <a:latin typeface="Avenir Next Medium" panose="020B0503020202020204"/>
              </a:rPr>
              <a:t>d) Update from Staff concerning new tool to review monitoring information</a:t>
            </a:r>
          </a:p>
          <a:p>
            <a:r>
              <a:rPr lang="en-US" sz="3600" dirty="0">
                <a:latin typeface="Avenir Next Medium" panose="020B0503020202020204"/>
              </a:rPr>
              <a:t>e) Report from Rules Committee on pending work</a:t>
            </a:r>
          </a:p>
        </p:txBody>
      </p:sp>
    </p:spTree>
    <p:extLst>
      <p:ext uri="{BB962C8B-B14F-4D97-AF65-F5344CB8AC3E}">
        <p14:creationId xmlns:p14="http://schemas.microsoft.com/office/powerpoint/2010/main" val="1539021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E004-CEDF-40B6-A9ED-91A2901AFD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Creek Forest Drive Investigation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25465-BF37-4472-B138-38B374828E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POSgcd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Board Meeting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13,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5BABE-4A21-4D47-AE60-90B51B735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245" y="823446"/>
            <a:ext cx="1553510" cy="155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9692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33265</TotalTime>
  <Words>687</Words>
  <Application>Microsoft Office PowerPoint</Application>
  <PresentationFormat>Widescreen</PresentationFormat>
  <Paragraphs>78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Avenir Book</vt:lpstr>
      <vt:lpstr>Avenir Medium</vt:lpstr>
      <vt:lpstr>Avenir Next Medium</vt:lpstr>
      <vt:lpstr>Avenir Roman</vt:lpstr>
      <vt:lpstr>Calibri</vt:lpstr>
      <vt:lpstr>Calibri Light</vt:lpstr>
      <vt:lpstr>Times New Roman</vt:lpstr>
      <vt:lpstr>Tw Cen MT</vt:lpstr>
      <vt:lpstr>Retrospect</vt:lpstr>
      <vt:lpstr>Droplet</vt:lpstr>
      <vt:lpstr> Board Meeting</vt:lpstr>
      <vt:lpstr>Agenda</vt:lpstr>
      <vt:lpstr>PowerPoint Presentation</vt:lpstr>
      <vt:lpstr>PowerPoint Presentation</vt:lpstr>
      <vt:lpstr>Agenda</vt:lpstr>
      <vt:lpstr>Agenda</vt:lpstr>
      <vt:lpstr>Agenda</vt:lpstr>
      <vt:lpstr>Agenda</vt:lpstr>
      <vt:lpstr>Big Creek Forest Drive Investigation</vt:lpstr>
      <vt:lpstr>Timeline</vt:lpstr>
      <vt:lpstr>MAps</vt:lpstr>
      <vt:lpstr>MAps</vt:lpstr>
      <vt:lpstr>Investigation On 12-3-2023</vt:lpstr>
      <vt:lpstr>Investigation On 12-3-2023  Cont.</vt:lpstr>
      <vt:lpstr>Investigation On 1-5-2024</vt:lpstr>
      <vt:lpstr>Investigation On 1-5-2024 Cont.</vt:lpstr>
      <vt:lpstr>Investigation On 1-5-2024 Cont.</vt:lpstr>
      <vt:lpstr>Latest updates As of 2/13/2024</vt:lpstr>
      <vt:lpstr>Agenda</vt:lpstr>
      <vt:lpstr>Agenda</vt:lpstr>
      <vt:lpstr>Agenda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Hearing &amp; Board Meeting</dc:title>
  <dc:creator>Bobby Bazan</dc:creator>
  <cp:lastModifiedBy>Jaclyn Wise</cp:lastModifiedBy>
  <cp:revision>325</cp:revision>
  <cp:lastPrinted>2019-10-31T17:05:59Z</cp:lastPrinted>
  <dcterms:created xsi:type="dcterms:W3CDTF">2017-03-28T18:30:02Z</dcterms:created>
  <dcterms:modified xsi:type="dcterms:W3CDTF">2024-02-13T18:45:50Z</dcterms:modified>
</cp:coreProperties>
</file>