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8" r:id="rId1"/>
    <p:sldMasterId id="2147483907" r:id="rId2"/>
  </p:sldMasterIdLst>
  <p:notesMasterIdLst>
    <p:notesMasterId r:id="rId45"/>
  </p:notesMasterIdLst>
  <p:sldIdLst>
    <p:sldId id="374" r:id="rId3"/>
    <p:sldId id="517" r:id="rId4"/>
    <p:sldId id="483" r:id="rId5"/>
    <p:sldId id="484" r:id="rId6"/>
    <p:sldId id="544" r:id="rId7"/>
    <p:sldId id="525" r:id="rId8"/>
    <p:sldId id="545" r:id="rId9"/>
    <p:sldId id="527" r:id="rId10"/>
    <p:sldId id="547" r:id="rId11"/>
    <p:sldId id="550" r:id="rId12"/>
    <p:sldId id="548" r:id="rId13"/>
    <p:sldId id="279" r:id="rId14"/>
    <p:sldId id="321" r:id="rId15"/>
    <p:sldId id="322" r:id="rId16"/>
    <p:sldId id="323" r:id="rId17"/>
    <p:sldId id="589" r:id="rId18"/>
    <p:sldId id="590" r:id="rId19"/>
    <p:sldId id="337" r:id="rId20"/>
    <p:sldId id="591" r:id="rId21"/>
    <p:sldId id="553" r:id="rId22"/>
    <p:sldId id="557" r:id="rId23"/>
    <p:sldId id="561" r:id="rId24"/>
    <p:sldId id="562" r:id="rId25"/>
    <p:sldId id="563" r:id="rId26"/>
    <p:sldId id="566" r:id="rId27"/>
    <p:sldId id="568" r:id="rId28"/>
    <p:sldId id="570" r:id="rId29"/>
    <p:sldId id="572" r:id="rId30"/>
    <p:sldId id="287" r:id="rId31"/>
    <p:sldId id="592" r:id="rId32"/>
    <p:sldId id="575" r:id="rId33"/>
    <p:sldId id="593" r:id="rId34"/>
    <p:sldId id="596" r:id="rId35"/>
    <p:sldId id="597" r:id="rId36"/>
    <p:sldId id="598" r:id="rId37"/>
    <p:sldId id="600" r:id="rId38"/>
    <p:sldId id="601" r:id="rId39"/>
    <p:sldId id="604" r:id="rId40"/>
    <p:sldId id="603" r:id="rId41"/>
    <p:sldId id="605" r:id="rId42"/>
    <p:sldId id="588" r:id="rId43"/>
    <p:sldId id="55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D052DA-A7FB-446B-8705-20340120663A}">
          <p14:sldIdLst>
            <p14:sldId id="374"/>
            <p14:sldId id="517"/>
            <p14:sldId id="483"/>
            <p14:sldId id="484"/>
            <p14:sldId id="544"/>
          </p14:sldIdLst>
        </p14:section>
        <p14:section name="Consent Agenda" id="{1EADDF12-CD17-48E9-A581-47822DB6E68F}">
          <p14:sldIdLst>
            <p14:sldId id="525"/>
            <p14:sldId id="545"/>
            <p14:sldId id="527"/>
            <p14:sldId id="547"/>
            <p14:sldId id="550"/>
          </p14:sldIdLst>
        </p14:section>
        <p14:section name="Regular Agenda" id="{13F01631-E28D-45B5-B306-84C455BAF712}">
          <p14:sldIdLst>
            <p14:sldId id="548"/>
          </p14:sldIdLst>
        </p14:section>
        <p14:section name="Board Training" id="{E4C43AB7-E7E1-4FF7-BD5A-B96372C52E4C}">
          <p14:sldIdLst>
            <p14:sldId id="279"/>
            <p14:sldId id="321"/>
            <p14:sldId id="322"/>
            <p14:sldId id="323"/>
            <p14:sldId id="589"/>
            <p14:sldId id="590"/>
            <p14:sldId id="337"/>
            <p14:sldId id="591"/>
            <p14:sldId id="553"/>
            <p14:sldId id="557"/>
            <p14:sldId id="561"/>
            <p14:sldId id="562"/>
            <p14:sldId id="563"/>
            <p14:sldId id="566"/>
            <p14:sldId id="568"/>
            <p14:sldId id="570"/>
            <p14:sldId id="572"/>
            <p14:sldId id="287"/>
            <p14:sldId id="592"/>
            <p14:sldId id="575"/>
            <p14:sldId id="593"/>
            <p14:sldId id="596"/>
            <p14:sldId id="597"/>
            <p14:sldId id="598"/>
            <p14:sldId id="600"/>
            <p14:sldId id="601"/>
            <p14:sldId id="604"/>
            <p14:sldId id="603"/>
            <p14:sldId id="605"/>
            <p14:sldId id="588"/>
          </p14:sldIdLst>
        </p14:section>
        <p14:section name="Regular Agenda" id="{A4C52746-79B5-4444-8E2F-B8186FC70DA7}">
          <p14:sldIdLst>
            <p14:sldId id="55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10DB"/>
    <a:srgbClr val="0B13EC"/>
    <a:srgbClr val="F8E502"/>
    <a:srgbClr val="040B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B1129-9984-4EAF-9792-27BBEE5C9C91}" v="15" dt="2024-01-09T22:59:21.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07" autoAdjust="0"/>
    <p:restoredTop sz="70482" autoAdjust="0"/>
  </p:normalViewPr>
  <p:slideViewPr>
    <p:cSldViewPr snapToGrid="0">
      <p:cViewPr varScale="1">
        <p:scale>
          <a:sx n="41" d="100"/>
          <a:sy n="41" d="100"/>
        </p:scale>
        <p:origin x="28"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4355D8-4612-4719-B8A0-57D4A088CD2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A8E4306-CD9B-41E1-B9B1-36E3FE905DB7}">
      <dgm:prSet/>
      <dgm:spPr/>
      <dgm:t>
        <a:bodyPr/>
        <a:lstStyle/>
        <a:p>
          <a:pPr algn="just"/>
          <a:r>
            <a:rPr lang="en-US" b="0" i="0" baseline="0" dirty="0"/>
            <a:t>While you have not foregone your right to free speech by becoming a Board member, you have accepted a larger responsibility to put the public interest before your personal interests.</a:t>
          </a:r>
          <a:endParaRPr lang="en-US" dirty="0"/>
        </a:p>
      </dgm:t>
    </dgm:pt>
    <dgm:pt modelId="{0D893E99-1F86-441F-B559-2593A11BBBE3}" type="parTrans" cxnId="{126446AB-E568-427D-B1B3-28E5157187FB}">
      <dgm:prSet/>
      <dgm:spPr/>
      <dgm:t>
        <a:bodyPr/>
        <a:lstStyle/>
        <a:p>
          <a:endParaRPr lang="en-US"/>
        </a:p>
      </dgm:t>
    </dgm:pt>
    <dgm:pt modelId="{5C4690A0-BECD-46D2-A3C7-FDE4882406D3}" type="sibTrans" cxnId="{126446AB-E568-427D-B1B3-28E5157187FB}">
      <dgm:prSet/>
      <dgm:spPr/>
      <dgm:t>
        <a:bodyPr/>
        <a:lstStyle/>
        <a:p>
          <a:endParaRPr lang="en-US"/>
        </a:p>
      </dgm:t>
    </dgm:pt>
    <dgm:pt modelId="{2C60F489-F131-40D6-B7DF-69FD4938EB4B}" type="pres">
      <dgm:prSet presAssocID="{7C4355D8-4612-4719-B8A0-57D4A088CD2B}" presName="linear" presStyleCnt="0">
        <dgm:presLayoutVars>
          <dgm:animLvl val="lvl"/>
          <dgm:resizeHandles val="exact"/>
        </dgm:presLayoutVars>
      </dgm:prSet>
      <dgm:spPr/>
    </dgm:pt>
    <dgm:pt modelId="{853F18F2-7BB6-4C3F-8C2B-905F54D93DBB}" type="pres">
      <dgm:prSet presAssocID="{BA8E4306-CD9B-41E1-B9B1-36E3FE905DB7}" presName="parentText" presStyleLbl="node1" presStyleIdx="0" presStyleCnt="1">
        <dgm:presLayoutVars>
          <dgm:chMax val="0"/>
          <dgm:bulletEnabled val="1"/>
        </dgm:presLayoutVars>
      </dgm:prSet>
      <dgm:spPr/>
    </dgm:pt>
  </dgm:ptLst>
  <dgm:cxnLst>
    <dgm:cxn modelId="{186F5928-F50F-4A10-B543-E35561D52C8F}" type="presOf" srcId="{7C4355D8-4612-4719-B8A0-57D4A088CD2B}" destId="{2C60F489-F131-40D6-B7DF-69FD4938EB4B}" srcOrd="0" destOrd="0" presId="urn:microsoft.com/office/officeart/2005/8/layout/vList2"/>
    <dgm:cxn modelId="{734AFEA3-608A-407B-A33E-2128B27988A0}" type="presOf" srcId="{BA8E4306-CD9B-41E1-B9B1-36E3FE905DB7}" destId="{853F18F2-7BB6-4C3F-8C2B-905F54D93DBB}" srcOrd="0" destOrd="0" presId="urn:microsoft.com/office/officeart/2005/8/layout/vList2"/>
    <dgm:cxn modelId="{126446AB-E568-427D-B1B3-28E5157187FB}" srcId="{7C4355D8-4612-4719-B8A0-57D4A088CD2B}" destId="{BA8E4306-CD9B-41E1-B9B1-36E3FE905DB7}" srcOrd="0" destOrd="0" parTransId="{0D893E99-1F86-441F-B559-2593A11BBBE3}" sibTransId="{5C4690A0-BECD-46D2-A3C7-FDE4882406D3}"/>
    <dgm:cxn modelId="{0110748A-ECE9-468E-ADB0-CD3AE64830B2}" type="presParOf" srcId="{2C60F489-F131-40D6-B7DF-69FD4938EB4B}" destId="{853F18F2-7BB6-4C3F-8C2B-905F54D93D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DE8F9-7F5F-42DE-9EE0-FAF49A1ED829}"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7C748F38-24B8-4435-B90B-CCFF05349762}">
      <dgm:prSet/>
      <dgm:spPr/>
      <dgm:t>
        <a:bodyPr/>
        <a:lstStyle/>
        <a:p>
          <a:r>
            <a:rPr lang="en-US" dirty="0">
              <a:solidFill>
                <a:schemeClr val="tx1"/>
              </a:solidFill>
            </a:rPr>
            <a:t>I’m about to vote on a matter before my board, I </a:t>
          </a:r>
          <a:r>
            <a:rPr lang="en-US" i="1" dirty="0">
              <a:solidFill>
                <a:schemeClr val="tx1"/>
              </a:solidFill>
            </a:rPr>
            <a:t>personally</a:t>
          </a:r>
          <a:r>
            <a:rPr lang="en-US" dirty="0">
              <a:solidFill>
                <a:schemeClr val="tx1"/>
              </a:solidFill>
            </a:rPr>
            <a:t> do not have a substantial interest in the related business entity or related real estate – that’s my dad’s.  Does that mean I do not have a conflict of interest?</a:t>
          </a:r>
        </a:p>
      </dgm:t>
    </dgm:pt>
    <dgm:pt modelId="{F949E6D7-14E6-46E9-81AE-05E44BFACD38}" type="parTrans" cxnId="{E36836A8-2358-4C95-AA82-41982E21A962}">
      <dgm:prSet/>
      <dgm:spPr/>
      <dgm:t>
        <a:bodyPr/>
        <a:lstStyle/>
        <a:p>
          <a:endParaRPr lang="en-US"/>
        </a:p>
      </dgm:t>
    </dgm:pt>
    <dgm:pt modelId="{987CA746-A204-4787-8B2F-CBE805BC6EED}" type="sibTrans" cxnId="{E36836A8-2358-4C95-AA82-41982E21A962}">
      <dgm:prSet/>
      <dgm:spPr/>
      <dgm:t>
        <a:bodyPr/>
        <a:lstStyle/>
        <a:p>
          <a:endParaRPr lang="en-US"/>
        </a:p>
      </dgm:t>
    </dgm:pt>
    <dgm:pt modelId="{5E405A97-C4AA-4A35-A291-2DC42B0EF478}">
      <dgm:prSet/>
      <dgm:spPr/>
      <dgm:t>
        <a:bodyPr/>
        <a:lstStyle/>
        <a:p>
          <a:r>
            <a:rPr lang="en-US" b="1" dirty="0">
              <a:solidFill>
                <a:schemeClr val="tx1"/>
              </a:solidFill>
            </a:rPr>
            <a:t>Yeah, you do!</a:t>
          </a:r>
        </a:p>
      </dgm:t>
    </dgm:pt>
    <dgm:pt modelId="{F1222DD4-8720-4A0D-BA68-B4A63DDE49F8}" type="parTrans" cxnId="{01B524D3-EA80-4A55-BEAF-73F8C31371E4}">
      <dgm:prSet/>
      <dgm:spPr/>
      <dgm:t>
        <a:bodyPr/>
        <a:lstStyle/>
        <a:p>
          <a:endParaRPr lang="en-US"/>
        </a:p>
      </dgm:t>
    </dgm:pt>
    <dgm:pt modelId="{3465DC75-EDA7-44D1-BE8C-FBC14B43F61A}" type="sibTrans" cxnId="{01B524D3-EA80-4A55-BEAF-73F8C31371E4}">
      <dgm:prSet/>
      <dgm:spPr/>
      <dgm:t>
        <a:bodyPr/>
        <a:lstStyle/>
        <a:p>
          <a:endParaRPr lang="en-US"/>
        </a:p>
      </dgm:t>
    </dgm:pt>
    <dgm:pt modelId="{A61538A7-5544-47A3-90B9-0C43A79E4F8A}" type="pres">
      <dgm:prSet presAssocID="{A61DE8F9-7F5F-42DE-9EE0-FAF49A1ED829}" presName="Name0" presStyleCnt="0">
        <dgm:presLayoutVars>
          <dgm:dir/>
          <dgm:animLvl val="lvl"/>
          <dgm:resizeHandles val="exact"/>
        </dgm:presLayoutVars>
      </dgm:prSet>
      <dgm:spPr/>
    </dgm:pt>
    <dgm:pt modelId="{54D5CA79-80FC-4BA8-B8EB-AE09A848A7D6}" type="pres">
      <dgm:prSet presAssocID="{5E405A97-C4AA-4A35-A291-2DC42B0EF478}" presName="boxAndChildren" presStyleCnt="0"/>
      <dgm:spPr/>
    </dgm:pt>
    <dgm:pt modelId="{A7E5334C-256A-43BC-BB42-E12B91B0FE90}" type="pres">
      <dgm:prSet presAssocID="{5E405A97-C4AA-4A35-A291-2DC42B0EF478}" presName="parentTextBox" presStyleLbl="node1" presStyleIdx="0" presStyleCnt="2"/>
      <dgm:spPr/>
    </dgm:pt>
    <dgm:pt modelId="{DB33A87E-05D3-4311-AA1D-62FC985F40D3}" type="pres">
      <dgm:prSet presAssocID="{987CA746-A204-4787-8B2F-CBE805BC6EED}" presName="sp" presStyleCnt="0"/>
      <dgm:spPr/>
    </dgm:pt>
    <dgm:pt modelId="{80C5C057-68FC-4637-957B-4864B10000D7}" type="pres">
      <dgm:prSet presAssocID="{7C748F38-24B8-4435-B90B-CCFF05349762}" presName="arrowAndChildren" presStyleCnt="0"/>
      <dgm:spPr/>
    </dgm:pt>
    <dgm:pt modelId="{612E2480-F9B5-45EB-AB7D-7C16BC81BBB6}" type="pres">
      <dgm:prSet presAssocID="{7C748F38-24B8-4435-B90B-CCFF05349762}" presName="parentTextArrow" presStyleLbl="node1" presStyleIdx="1" presStyleCnt="2"/>
      <dgm:spPr/>
    </dgm:pt>
  </dgm:ptLst>
  <dgm:cxnLst>
    <dgm:cxn modelId="{7E874A45-C02A-41FC-8A9C-BDA20F2A5059}" type="presOf" srcId="{7C748F38-24B8-4435-B90B-CCFF05349762}" destId="{612E2480-F9B5-45EB-AB7D-7C16BC81BBB6}" srcOrd="0" destOrd="0" presId="urn:microsoft.com/office/officeart/2005/8/layout/process4"/>
    <dgm:cxn modelId="{EE53165A-874C-404D-AAD7-A01A66442AD9}" type="presOf" srcId="{A61DE8F9-7F5F-42DE-9EE0-FAF49A1ED829}" destId="{A61538A7-5544-47A3-90B9-0C43A79E4F8A}" srcOrd="0" destOrd="0" presId="urn:microsoft.com/office/officeart/2005/8/layout/process4"/>
    <dgm:cxn modelId="{456C1A98-0EAC-4892-81EB-D3DCBC6E9044}" type="presOf" srcId="{5E405A97-C4AA-4A35-A291-2DC42B0EF478}" destId="{A7E5334C-256A-43BC-BB42-E12B91B0FE90}" srcOrd="0" destOrd="0" presId="urn:microsoft.com/office/officeart/2005/8/layout/process4"/>
    <dgm:cxn modelId="{E36836A8-2358-4C95-AA82-41982E21A962}" srcId="{A61DE8F9-7F5F-42DE-9EE0-FAF49A1ED829}" destId="{7C748F38-24B8-4435-B90B-CCFF05349762}" srcOrd="0" destOrd="0" parTransId="{F949E6D7-14E6-46E9-81AE-05E44BFACD38}" sibTransId="{987CA746-A204-4787-8B2F-CBE805BC6EED}"/>
    <dgm:cxn modelId="{01B524D3-EA80-4A55-BEAF-73F8C31371E4}" srcId="{A61DE8F9-7F5F-42DE-9EE0-FAF49A1ED829}" destId="{5E405A97-C4AA-4A35-A291-2DC42B0EF478}" srcOrd="1" destOrd="0" parTransId="{F1222DD4-8720-4A0D-BA68-B4A63DDE49F8}" sibTransId="{3465DC75-EDA7-44D1-BE8C-FBC14B43F61A}"/>
    <dgm:cxn modelId="{5D608A18-6DE0-453E-BBF1-7713E9AB12D2}" type="presParOf" srcId="{A61538A7-5544-47A3-90B9-0C43A79E4F8A}" destId="{54D5CA79-80FC-4BA8-B8EB-AE09A848A7D6}" srcOrd="0" destOrd="0" presId="urn:microsoft.com/office/officeart/2005/8/layout/process4"/>
    <dgm:cxn modelId="{9BB88781-68F6-42CA-A5EE-4F69E47AA52B}" type="presParOf" srcId="{54D5CA79-80FC-4BA8-B8EB-AE09A848A7D6}" destId="{A7E5334C-256A-43BC-BB42-E12B91B0FE90}" srcOrd="0" destOrd="0" presId="urn:microsoft.com/office/officeart/2005/8/layout/process4"/>
    <dgm:cxn modelId="{A86D3639-1644-4ABC-A90E-A90F789A3A1D}" type="presParOf" srcId="{A61538A7-5544-47A3-90B9-0C43A79E4F8A}" destId="{DB33A87E-05D3-4311-AA1D-62FC985F40D3}" srcOrd="1" destOrd="0" presId="urn:microsoft.com/office/officeart/2005/8/layout/process4"/>
    <dgm:cxn modelId="{876262EE-260F-4A32-9F5B-7100384D66F0}" type="presParOf" srcId="{A61538A7-5544-47A3-90B9-0C43A79E4F8A}" destId="{80C5C057-68FC-4637-957B-4864B10000D7}" srcOrd="2" destOrd="0" presId="urn:microsoft.com/office/officeart/2005/8/layout/process4"/>
    <dgm:cxn modelId="{87E53CD8-80F8-4735-BD54-C6B75E144D84}" type="presParOf" srcId="{80C5C057-68FC-4637-957B-4864B10000D7}" destId="{612E2480-F9B5-45EB-AB7D-7C16BC81BBB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3E92CB-1E6B-49AB-90D6-814F72FA45E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CF1EAFA-E396-4E7B-9DA9-E42739D39563}">
      <dgm:prSet/>
      <dgm:spPr/>
      <dgm:t>
        <a:bodyPr/>
        <a:lstStyle/>
        <a:p>
          <a:r>
            <a:rPr lang="en-US"/>
            <a:t>The Attorney General has said it cannot exhaustively describe all conduct that may constitute participation. Voting on a matter is participation.  Opinion No. GA-0334 (2005). </a:t>
          </a:r>
        </a:p>
      </dgm:t>
    </dgm:pt>
    <dgm:pt modelId="{5B3188CE-2B51-4266-A296-F90AF8EB7AA3}" type="parTrans" cxnId="{1866C68E-A2B2-40E9-B5AE-7372BBC02E09}">
      <dgm:prSet/>
      <dgm:spPr/>
      <dgm:t>
        <a:bodyPr/>
        <a:lstStyle/>
        <a:p>
          <a:endParaRPr lang="en-US"/>
        </a:p>
      </dgm:t>
    </dgm:pt>
    <dgm:pt modelId="{957CE30D-057D-4BC2-BD16-74610DFD2491}" type="sibTrans" cxnId="{1866C68E-A2B2-40E9-B5AE-7372BBC02E09}">
      <dgm:prSet/>
      <dgm:spPr/>
      <dgm:t>
        <a:bodyPr/>
        <a:lstStyle/>
        <a:p>
          <a:endParaRPr lang="en-US"/>
        </a:p>
      </dgm:t>
    </dgm:pt>
    <dgm:pt modelId="{80DD993B-C058-4E38-9D9D-E175D75BECBB}">
      <dgm:prSet/>
      <dgm:spPr/>
      <dgm:t>
        <a:bodyPr/>
        <a:lstStyle/>
        <a:p>
          <a:r>
            <a:rPr lang="en-US"/>
            <a:t>The Attorney General also stated that board members must avoid deliberating by exchanging written communication or communicating through a third party. </a:t>
          </a:r>
        </a:p>
      </dgm:t>
    </dgm:pt>
    <dgm:pt modelId="{8DA3FBD7-EA3F-4F3E-90F9-8305C6D937C1}" type="parTrans" cxnId="{F9F46A2A-522A-4864-8804-AAD1670016A4}">
      <dgm:prSet/>
      <dgm:spPr/>
      <dgm:t>
        <a:bodyPr/>
        <a:lstStyle/>
        <a:p>
          <a:endParaRPr lang="en-US"/>
        </a:p>
      </dgm:t>
    </dgm:pt>
    <dgm:pt modelId="{593892E6-9DDF-460F-B4FB-D36A8B20FD65}" type="sibTrans" cxnId="{F9F46A2A-522A-4864-8804-AAD1670016A4}">
      <dgm:prSet/>
      <dgm:spPr/>
      <dgm:t>
        <a:bodyPr/>
        <a:lstStyle/>
        <a:p>
          <a:endParaRPr lang="en-US"/>
        </a:p>
      </dgm:t>
    </dgm:pt>
    <dgm:pt modelId="{8247665D-D650-42BF-A345-7A09629BFE53}">
      <dgm:prSet/>
      <dgm:spPr/>
      <dgm:t>
        <a:bodyPr/>
        <a:lstStyle/>
        <a:p>
          <a:r>
            <a:rPr lang="en-US"/>
            <a:t>Merely attending (or being present) during the portion of the meeting where the matter is discussed, including any executive session, is not considered participation. Opinion No. GA-0334 (2005). </a:t>
          </a:r>
        </a:p>
      </dgm:t>
    </dgm:pt>
    <dgm:pt modelId="{12A3284A-E4A3-4E4C-ADA9-6DBEDD8D28B5}" type="parTrans" cxnId="{4BDB3050-0841-4DDE-BD88-64F5891428D9}">
      <dgm:prSet/>
      <dgm:spPr/>
      <dgm:t>
        <a:bodyPr/>
        <a:lstStyle/>
        <a:p>
          <a:endParaRPr lang="en-US"/>
        </a:p>
      </dgm:t>
    </dgm:pt>
    <dgm:pt modelId="{7948D34D-8919-4480-9A3B-BDF93B41464A}" type="sibTrans" cxnId="{4BDB3050-0841-4DDE-BD88-64F5891428D9}">
      <dgm:prSet/>
      <dgm:spPr/>
      <dgm:t>
        <a:bodyPr/>
        <a:lstStyle/>
        <a:p>
          <a:endParaRPr lang="en-US"/>
        </a:p>
      </dgm:t>
    </dgm:pt>
    <dgm:pt modelId="{49D4C402-B38C-4847-9FC8-849D4A5C1B67}">
      <dgm:prSet/>
      <dgm:spPr/>
      <dgm:t>
        <a:bodyPr/>
        <a:lstStyle/>
        <a:p>
          <a:r>
            <a:rPr lang="en-US"/>
            <a:t>Notwithstanding, we recommend not being present during the discussion of an item for which you have a conflict to avoid claims of undue influence or appearance of impropriety.  </a:t>
          </a:r>
        </a:p>
      </dgm:t>
    </dgm:pt>
    <dgm:pt modelId="{32D2C677-50FA-4599-B2F1-D5BA51B4846C}" type="parTrans" cxnId="{FE5F06ED-5AFB-425E-8E38-D32442462B64}">
      <dgm:prSet/>
      <dgm:spPr/>
      <dgm:t>
        <a:bodyPr/>
        <a:lstStyle/>
        <a:p>
          <a:endParaRPr lang="en-US"/>
        </a:p>
      </dgm:t>
    </dgm:pt>
    <dgm:pt modelId="{D0F7E936-0A0E-422F-872E-A03CF1E1C02A}" type="sibTrans" cxnId="{FE5F06ED-5AFB-425E-8E38-D32442462B64}">
      <dgm:prSet/>
      <dgm:spPr/>
      <dgm:t>
        <a:bodyPr/>
        <a:lstStyle/>
        <a:p>
          <a:endParaRPr lang="en-US"/>
        </a:p>
      </dgm:t>
    </dgm:pt>
    <dgm:pt modelId="{3D817326-99B8-4F4C-8A0C-875CC4F4233A}" type="pres">
      <dgm:prSet presAssocID="{F63E92CB-1E6B-49AB-90D6-814F72FA45E9}" presName="vert0" presStyleCnt="0">
        <dgm:presLayoutVars>
          <dgm:dir/>
          <dgm:animOne val="branch"/>
          <dgm:animLvl val="lvl"/>
        </dgm:presLayoutVars>
      </dgm:prSet>
      <dgm:spPr/>
    </dgm:pt>
    <dgm:pt modelId="{987F3306-F9AA-40E6-819E-3FC49C22C515}" type="pres">
      <dgm:prSet presAssocID="{ACF1EAFA-E396-4E7B-9DA9-E42739D39563}" presName="thickLine" presStyleLbl="alignNode1" presStyleIdx="0" presStyleCnt="4"/>
      <dgm:spPr/>
    </dgm:pt>
    <dgm:pt modelId="{C3772F6D-0472-4AAA-8269-227B5476BC2F}" type="pres">
      <dgm:prSet presAssocID="{ACF1EAFA-E396-4E7B-9DA9-E42739D39563}" presName="horz1" presStyleCnt="0"/>
      <dgm:spPr/>
    </dgm:pt>
    <dgm:pt modelId="{2312F756-7BD0-4218-86A5-B55715A5E113}" type="pres">
      <dgm:prSet presAssocID="{ACF1EAFA-E396-4E7B-9DA9-E42739D39563}" presName="tx1" presStyleLbl="revTx" presStyleIdx="0" presStyleCnt="4"/>
      <dgm:spPr/>
    </dgm:pt>
    <dgm:pt modelId="{6E45EB3B-016E-4B31-81D1-92B46038CAF9}" type="pres">
      <dgm:prSet presAssocID="{ACF1EAFA-E396-4E7B-9DA9-E42739D39563}" presName="vert1" presStyleCnt="0"/>
      <dgm:spPr/>
    </dgm:pt>
    <dgm:pt modelId="{4A4EFB01-E82E-4071-ACCF-6C5605658F20}" type="pres">
      <dgm:prSet presAssocID="{80DD993B-C058-4E38-9D9D-E175D75BECBB}" presName="thickLine" presStyleLbl="alignNode1" presStyleIdx="1" presStyleCnt="4"/>
      <dgm:spPr/>
    </dgm:pt>
    <dgm:pt modelId="{7AA7641D-A6F9-46BC-BF1D-64E358CEB1C2}" type="pres">
      <dgm:prSet presAssocID="{80DD993B-C058-4E38-9D9D-E175D75BECBB}" presName="horz1" presStyleCnt="0"/>
      <dgm:spPr/>
    </dgm:pt>
    <dgm:pt modelId="{9827B2A2-FD66-4EC3-A749-02B332D874B7}" type="pres">
      <dgm:prSet presAssocID="{80DD993B-C058-4E38-9D9D-E175D75BECBB}" presName="tx1" presStyleLbl="revTx" presStyleIdx="1" presStyleCnt="4"/>
      <dgm:spPr/>
    </dgm:pt>
    <dgm:pt modelId="{CF9C76A3-8EF8-4C2D-98AF-834387904DEB}" type="pres">
      <dgm:prSet presAssocID="{80DD993B-C058-4E38-9D9D-E175D75BECBB}" presName="vert1" presStyleCnt="0"/>
      <dgm:spPr/>
    </dgm:pt>
    <dgm:pt modelId="{F875CD77-EED2-45CF-B252-E6C880A59AE7}" type="pres">
      <dgm:prSet presAssocID="{8247665D-D650-42BF-A345-7A09629BFE53}" presName="thickLine" presStyleLbl="alignNode1" presStyleIdx="2" presStyleCnt="4"/>
      <dgm:spPr/>
    </dgm:pt>
    <dgm:pt modelId="{89BC1A9B-BF48-4BC4-88E1-E2D076E4DA4B}" type="pres">
      <dgm:prSet presAssocID="{8247665D-D650-42BF-A345-7A09629BFE53}" presName="horz1" presStyleCnt="0"/>
      <dgm:spPr/>
    </dgm:pt>
    <dgm:pt modelId="{6057AACA-3A84-4849-8B4A-F7394E62EFC4}" type="pres">
      <dgm:prSet presAssocID="{8247665D-D650-42BF-A345-7A09629BFE53}" presName="tx1" presStyleLbl="revTx" presStyleIdx="2" presStyleCnt="4"/>
      <dgm:spPr/>
    </dgm:pt>
    <dgm:pt modelId="{C415FEC1-0888-455B-9B5F-187CA4220673}" type="pres">
      <dgm:prSet presAssocID="{8247665D-D650-42BF-A345-7A09629BFE53}" presName="vert1" presStyleCnt="0"/>
      <dgm:spPr/>
    </dgm:pt>
    <dgm:pt modelId="{5B11C731-1AA3-498C-B5E7-FF51D0E2BD3C}" type="pres">
      <dgm:prSet presAssocID="{49D4C402-B38C-4847-9FC8-849D4A5C1B67}" presName="thickLine" presStyleLbl="alignNode1" presStyleIdx="3" presStyleCnt="4"/>
      <dgm:spPr/>
    </dgm:pt>
    <dgm:pt modelId="{15659BA9-43AE-4117-A79C-7BB643B6D8A1}" type="pres">
      <dgm:prSet presAssocID="{49D4C402-B38C-4847-9FC8-849D4A5C1B67}" presName="horz1" presStyleCnt="0"/>
      <dgm:spPr/>
    </dgm:pt>
    <dgm:pt modelId="{EE3354E2-F9F7-4773-B60E-252C49F70848}" type="pres">
      <dgm:prSet presAssocID="{49D4C402-B38C-4847-9FC8-849D4A5C1B67}" presName="tx1" presStyleLbl="revTx" presStyleIdx="3" presStyleCnt="4"/>
      <dgm:spPr/>
    </dgm:pt>
    <dgm:pt modelId="{A9A2E89D-ABC0-4DD5-B2D1-365306FB033A}" type="pres">
      <dgm:prSet presAssocID="{49D4C402-B38C-4847-9FC8-849D4A5C1B67}" presName="vert1" presStyleCnt="0"/>
      <dgm:spPr/>
    </dgm:pt>
  </dgm:ptLst>
  <dgm:cxnLst>
    <dgm:cxn modelId="{7E2BD60F-74DF-4029-B962-C811DCF52D9A}" type="presOf" srcId="{49D4C402-B38C-4847-9FC8-849D4A5C1B67}" destId="{EE3354E2-F9F7-4773-B60E-252C49F70848}" srcOrd="0" destOrd="0" presId="urn:microsoft.com/office/officeart/2008/layout/LinedList"/>
    <dgm:cxn modelId="{F9F46A2A-522A-4864-8804-AAD1670016A4}" srcId="{F63E92CB-1E6B-49AB-90D6-814F72FA45E9}" destId="{80DD993B-C058-4E38-9D9D-E175D75BECBB}" srcOrd="1" destOrd="0" parTransId="{8DA3FBD7-EA3F-4F3E-90F9-8305C6D937C1}" sibTransId="{593892E6-9DDF-460F-B4FB-D36A8B20FD65}"/>
    <dgm:cxn modelId="{D273D737-470D-4186-87CC-F879D7D14333}" type="presOf" srcId="{80DD993B-C058-4E38-9D9D-E175D75BECBB}" destId="{9827B2A2-FD66-4EC3-A749-02B332D874B7}" srcOrd="0" destOrd="0" presId="urn:microsoft.com/office/officeart/2008/layout/LinedList"/>
    <dgm:cxn modelId="{02FA0F38-2A16-4320-8CC9-B17095E57176}" type="presOf" srcId="{8247665D-D650-42BF-A345-7A09629BFE53}" destId="{6057AACA-3A84-4849-8B4A-F7394E62EFC4}" srcOrd="0" destOrd="0" presId="urn:microsoft.com/office/officeart/2008/layout/LinedList"/>
    <dgm:cxn modelId="{4BDB3050-0841-4DDE-BD88-64F5891428D9}" srcId="{F63E92CB-1E6B-49AB-90D6-814F72FA45E9}" destId="{8247665D-D650-42BF-A345-7A09629BFE53}" srcOrd="2" destOrd="0" parTransId="{12A3284A-E4A3-4E4C-ADA9-6DBEDD8D28B5}" sibTransId="{7948D34D-8919-4480-9A3B-BDF93B41464A}"/>
    <dgm:cxn modelId="{1866C68E-A2B2-40E9-B5AE-7372BBC02E09}" srcId="{F63E92CB-1E6B-49AB-90D6-814F72FA45E9}" destId="{ACF1EAFA-E396-4E7B-9DA9-E42739D39563}" srcOrd="0" destOrd="0" parTransId="{5B3188CE-2B51-4266-A296-F90AF8EB7AA3}" sibTransId="{957CE30D-057D-4BC2-BD16-74610DFD2491}"/>
    <dgm:cxn modelId="{6D113B91-0CA1-409C-BA2A-BA9442564081}" type="presOf" srcId="{ACF1EAFA-E396-4E7B-9DA9-E42739D39563}" destId="{2312F756-7BD0-4218-86A5-B55715A5E113}" srcOrd="0" destOrd="0" presId="urn:microsoft.com/office/officeart/2008/layout/LinedList"/>
    <dgm:cxn modelId="{078B18D5-4649-4C7E-B2BC-11DDA3260825}" type="presOf" srcId="{F63E92CB-1E6B-49AB-90D6-814F72FA45E9}" destId="{3D817326-99B8-4F4C-8A0C-875CC4F4233A}" srcOrd="0" destOrd="0" presId="urn:microsoft.com/office/officeart/2008/layout/LinedList"/>
    <dgm:cxn modelId="{FE5F06ED-5AFB-425E-8E38-D32442462B64}" srcId="{F63E92CB-1E6B-49AB-90D6-814F72FA45E9}" destId="{49D4C402-B38C-4847-9FC8-849D4A5C1B67}" srcOrd="3" destOrd="0" parTransId="{32D2C677-50FA-4599-B2F1-D5BA51B4846C}" sibTransId="{D0F7E936-0A0E-422F-872E-A03CF1E1C02A}"/>
    <dgm:cxn modelId="{BCAAA838-2B81-4086-9ADE-F1526C0C4A00}" type="presParOf" srcId="{3D817326-99B8-4F4C-8A0C-875CC4F4233A}" destId="{987F3306-F9AA-40E6-819E-3FC49C22C515}" srcOrd="0" destOrd="0" presId="urn:microsoft.com/office/officeart/2008/layout/LinedList"/>
    <dgm:cxn modelId="{E20844F2-5802-43DE-933D-44F0C02D69C0}" type="presParOf" srcId="{3D817326-99B8-4F4C-8A0C-875CC4F4233A}" destId="{C3772F6D-0472-4AAA-8269-227B5476BC2F}" srcOrd="1" destOrd="0" presId="urn:microsoft.com/office/officeart/2008/layout/LinedList"/>
    <dgm:cxn modelId="{661C4CDA-E555-4A68-9867-0EC480FE5306}" type="presParOf" srcId="{C3772F6D-0472-4AAA-8269-227B5476BC2F}" destId="{2312F756-7BD0-4218-86A5-B55715A5E113}" srcOrd="0" destOrd="0" presId="urn:microsoft.com/office/officeart/2008/layout/LinedList"/>
    <dgm:cxn modelId="{B5D35550-769C-40DB-A9B3-70B5094D1550}" type="presParOf" srcId="{C3772F6D-0472-4AAA-8269-227B5476BC2F}" destId="{6E45EB3B-016E-4B31-81D1-92B46038CAF9}" srcOrd="1" destOrd="0" presId="urn:microsoft.com/office/officeart/2008/layout/LinedList"/>
    <dgm:cxn modelId="{CC4983CF-62ED-4234-BF78-19F49846D9E1}" type="presParOf" srcId="{3D817326-99B8-4F4C-8A0C-875CC4F4233A}" destId="{4A4EFB01-E82E-4071-ACCF-6C5605658F20}" srcOrd="2" destOrd="0" presId="urn:microsoft.com/office/officeart/2008/layout/LinedList"/>
    <dgm:cxn modelId="{CB6883EC-41B0-4C53-8161-ABB8FE7C8C0C}" type="presParOf" srcId="{3D817326-99B8-4F4C-8A0C-875CC4F4233A}" destId="{7AA7641D-A6F9-46BC-BF1D-64E358CEB1C2}" srcOrd="3" destOrd="0" presId="urn:microsoft.com/office/officeart/2008/layout/LinedList"/>
    <dgm:cxn modelId="{60928FA4-2F73-4212-8544-813952DDEF7E}" type="presParOf" srcId="{7AA7641D-A6F9-46BC-BF1D-64E358CEB1C2}" destId="{9827B2A2-FD66-4EC3-A749-02B332D874B7}" srcOrd="0" destOrd="0" presId="urn:microsoft.com/office/officeart/2008/layout/LinedList"/>
    <dgm:cxn modelId="{2D380985-4123-45ED-B82A-A1211A1A01B4}" type="presParOf" srcId="{7AA7641D-A6F9-46BC-BF1D-64E358CEB1C2}" destId="{CF9C76A3-8EF8-4C2D-98AF-834387904DEB}" srcOrd="1" destOrd="0" presId="urn:microsoft.com/office/officeart/2008/layout/LinedList"/>
    <dgm:cxn modelId="{5936AE56-B470-4A08-8EA7-4F9631DC134B}" type="presParOf" srcId="{3D817326-99B8-4F4C-8A0C-875CC4F4233A}" destId="{F875CD77-EED2-45CF-B252-E6C880A59AE7}" srcOrd="4" destOrd="0" presId="urn:microsoft.com/office/officeart/2008/layout/LinedList"/>
    <dgm:cxn modelId="{86E67A8E-EE58-4EFA-99D4-1ADD3ECFE3AE}" type="presParOf" srcId="{3D817326-99B8-4F4C-8A0C-875CC4F4233A}" destId="{89BC1A9B-BF48-4BC4-88E1-E2D076E4DA4B}" srcOrd="5" destOrd="0" presId="urn:microsoft.com/office/officeart/2008/layout/LinedList"/>
    <dgm:cxn modelId="{73B4C743-64D7-4E3C-9C0B-79B18F97C9B1}" type="presParOf" srcId="{89BC1A9B-BF48-4BC4-88E1-E2D076E4DA4B}" destId="{6057AACA-3A84-4849-8B4A-F7394E62EFC4}" srcOrd="0" destOrd="0" presId="urn:microsoft.com/office/officeart/2008/layout/LinedList"/>
    <dgm:cxn modelId="{DC32E059-8D7D-4D1D-8C14-32B6063C26E6}" type="presParOf" srcId="{89BC1A9B-BF48-4BC4-88E1-E2D076E4DA4B}" destId="{C415FEC1-0888-455B-9B5F-187CA4220673}" srcOrd="1" destOrd="0" presId="urn:microsoft.com/office/officeart/2008/layout/LinedList"/>
    <dgm:cxn modelId="{D70253FE-FBF1-414B-9A2F-2ADD98776948}" type="presParOf" srcId="{3D817326-99B8-4F4C-8A0C-875CC4F4233A}" destId="{5B11C731-1AA3-498C-B5E7-FF51D0E2BD3C}" srcOrd="6" destOrd="0" presId="urn:microsoft.com/office/officeart/2008/layout/LinedList"/>
    <dgm:cxn modelId="{9878D665-D48E-45DF-BC0D-F3489298F1A7}" type="presParOf" srcId="{3D817326-99B8-4F4C-8A0C-875CC4F4233A}" destId="{15659BA9-43AE-4117-A79C-7BB643B6D8A1}" srcOrd="7" destOrd="0" presId="urn:microsoft.com/office/officeart/2008/layout/LinedList"/>
    <dgm:cxn modelId="{C4DA404B-8F0B-4F80-8400-FF6454B78CE7}" type="presParOf" srcId="{15659BA9-43AE-4117-A79C-7BB643B6D8A1}" destId="{EE3354E2-F9F7-4773-B60E-252C49F70848}" srcOrd="0" destOrd="0" presId="urn:microsoft.com/office/officeart/2008/layout/LinedList"/>
    <dgm:cxn modelId="{2AA300EC-937F-4A81-A8BA-DC2E3D464664}" type="presParOf" srcId="{15659BA9-43AE-4117-A79C-7BB643B6D8A1}" destId="{A9A2E89D-ABC0-4DD5-B2D1-365306FB033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2BAED1-7A7E-456F-9EB0-02E581CD4F6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C796DB9-F723-4930-98BF-2B53F052417E}">
      <dgm:prSet/>
      <dgm:spPr/>
      <dgm:t>
        <a:bodyPr/>
        <a:lstStyle/>
        <a:p>
          <a:r>
            <a:rPr lang="en-US"/>
            <a:t>There is a tug of war that exists with water and property.  </a:t>
          </a:r>
        </a:p>
      </dgm:t>
    </dgm:pt>
    <dgm:pt modelId="{2B7180A8-34E5-416B-B59F-FFEFD00DEC0E}" type="parTrans" cxnId="{C90484BD-3B8D-4C30-9886-AC7E6CFA87D0}">
      <dgm:prSet/>
      <dgm:spPr/>
      <dgm:t>
        <a:bodyPr/>
        <a:lstStyle/>
        <a:p>
          <a:endParaRPr lang="en-US"/>
        </a:p>
      </dgm:t>
    </dgm:pt>
    <dgm:pt modelId="{5B4DFA5C-2F88-4847-9954-309D9212B6B1}" type="sibTrans" cxnId="{C90484BD-3B8D-4C30-9886-AC7E6CFA87D0}">
      <dgm:prSet/>
      <dgm:spPr/>
      <dgm:t>
        <a:bodyPr/>
        <a:lstStyle/>
        <a:p>
          <a:endParaRPr lang="en-US"/>
        </a:p>
      </dgm:t>
    </dgm:pt>
    <dgm:pt modelId="{76EDC364-34B5-4ABF-AF80-D958BD10D4E7}">
      <dgm:prSet/>
      <dgm:spPr/>
      <dgm:t>
        <a:bodyPr/>
        <a:lstStyle/>
        <a:p>
          <a:r>
            <a:rPr lang="en-US" dirty="0"/>
            <a:t>Property rights require that the District allow each person to use (or not), sell (or not), lease (or not) the water that exists at any given time under that person’s property.</a:t>
          </a:r>
        </a:p>
      </dgm:t>
    </dgm:pt>
    <dgm:pt modelId="{91336DF1-7BA0-4784-BE5C-9EFF11AC809D}" type="parTrans" cxnId="{BA156854-6DEE-4EAB-BCEE-C5FE35BB7009}">
      <dgm:prSet/>
      <dgm:spPr/>
      <dgm:t>
        <a:bodyPr/>
        <a:lstStyle/>
        <a:p>
          <a:endParaRPr lang="en-US"/>
        </a:p>
      </dgm:t>
    </dgm:pt>
    <dgm:pt modelId="{355496E0-A2FE-40D0-A14F-227E77F6417E}" type="sibTrans" cxnId="{BA156854-6DEE-4EAB-BCEE-C5FE35BB7009}">
      <dgm:prSet/>
      <dgm:spPr/>
      <dgm:t>
        <a:bodyPr/>
        <a:lstStyle/>
        <a:p>
          <a:endParaRPr lang="en-US"/>
        </a:p>
      </dgm:t>
    </dgm:pt>
    <dgm:pt modelId="{13B1CF59-1102-4CD8-A6E8-BD214DE34342}">
      <dgm:prSet/>
      <dgm:spPr/>
      <dgm:t>
        <a:bodyPr/>
        <a:lstStyle/>
        <a:p>
          <a:r>
            <a:rPr lang="en-US" dirty="0"/>
            <a:t>All of these will impact the neighboring properties – sometimes critically.</a:t>
          </a:r>
        </a:p>
      </dgm:t>
    </dgm:pt>
    <dgm:pt modelId="{637A6F6D-0F7F-46DE-BBC6-57BBE3083D34}" type="parTrans" cxnId="{FB152D71-E3B4-44EC-AB9B-BFDF93111A9C}">
      <dgm:prSet/>
      <dgm:spPr/>
      <dgm:t>
        <a:bodyPr/>
        <a:lstStyle/>
        <a:p>
          <a:endParaRPr lang="en-US"/>
        </a:p>
      </dgm:t>
    </dgm:pt>
    <dgm:pt modelId="{1466F0BE-E838-4D30-A191-AACB3F8593A9}" type="sibTrans" cxnId="{FB152D71-E3B4-44EC-AB9B-BFDF93111A9C}">
      <dgm:prSet/>
      <dgm:spPr/>
      <dgm:t>
        <a:bodyPr/>
        <a:lstStyle/>
        <a:p>
          <a:endParaRPr lang="en-US"/>
        </a:p>
      </dgm:t>
    </dgm:pt>
    <dgm:pt modelId="{909F1298-A46A-425E-A2EF-0455A8DAD021}" type="pres">
      <dgm:prSet presAssocID="{A32BAED1-7A7E-456F-9EB0-02E581CD4F6C}" presName="outerComposite" presStyleCnt="0">
        <dgm:presLayoutVars>
          <dgm:chMax val="5"/>
          <dgm:dir/>
          <dgm:resizeHandles val="exact"/>
        </dgm:presLayoutVars>
      </dgm:prSet>
      <dgm:spPr/>
    </dgm:pt>
    <dgm:pt modelId="{5D2D995E-4616-427D-8EA2-93BC69C249CC}" type="pres">
      <dgm:prSet presAssocID="{A32BAED1-7A7E-456F-9EB0-02E581CD4F6C}" presName="dummyMaxCanvas" presStyleCnt="0">
        <dgm:presLayoutVars/>
      </dgm:prSet>
      <dgm:spPr/>
    </dgm:pt>
    <dgm:pt modelId="{3904B6AD-8BCC-4431-81C9-D1F4B50E48A7}" type="pres">
      <dgm:prSet presAssocID="{A32BAED1-7A7E-456F-9EB0-02E581CD4F6C}" presName="ThreeNodes_1" presStyleLbl="node1" presStyleIdx="0" presStyleCnt="3">
        <dgm:presLayoutVars>
          <dgm:bulletEnabled val="1"/>
        </dgm:presLayoutVars>
      </dgm:prSet>
      <dgm:spPr/>
    </dgm:pt>
    <dgm:pt modelId="{3EFA0286-1E39-4211-9896-B9BCB92F1B70}" type="pres">
      <dgm:prSet presAssocID="{A32BAED1-7A7E-456F-9EB0-02E581CD4F6C}" presName="ThreeNodes_2" presStyleLbl="node1" presStyleIdx="1" presStyleCnt="3">
        <dgm:presLayoutVars>
          <dgm:bulletEnabled val="1"/>
        </dgm:presLayoutVars>
      </dgm:prSet>
      <dgm:spPr/>
    </dgm:pt>
    <dgm:pt modelId="{F8F3D95E-60E0-459F-8702-2D1F31C0C3C4}" type="pres">
      <dgm:prSet presAssocID="{A32BAED1-7A7E-456F-9EB0-02E581CD4F6C}" presName="ThreeNodes_3" presStyleLbl="node1" presStyleIdx="2" presStyleCnt="3">
        <dgm:presLayoutVars>
          <dgm:bulletEnabled val="1"/>
        </dgm:presLayoutVars>
      </dgm:prSet>
      <dgm:spPr/>
    </dgm:pt>
    <dgm:pt modelId="{338E5CC8-3855-49D6-A991-9D2DE65EFF5F}" type="pres">
      <dgm:prSet presAssocID="{A32BAED1-7A7E-456F-9EB0-02E581CD4F6C}" presName="ThreeConn_1-2" presStyleLbl="fgAccFollowNode1" presStyleIdx="0" presStyleCnt="2">
        <dgm:presLayoutVars>
          <dgm:bulletEnabled val="1"/>
        </dgm:presLayoutVars>
      </dgm:prSet>
      <dgm:spPr/>
    </dgm:pt>
    <dgm:pt modelId="{EFDA336C-6B55-4539-8AE7-0058FC99A379}" type="pres">
      <dgm:prSet presAssocID="{A32BAED1-7A7E-456F-9EB0-02E581CD4F6C}" presName="ThreeConn_2-3" presStyleLbl="fgAccFollowNode1" presStyleIdx="1" presStyleCnt="2">
        <dgm:presLayoutVars>
          <dgm:bulletEnabled val="1"/>
        </dgm:presLayoutVars>
      </dgm:prSet>
      <dgm:spPr/>
    </dgm:pt>
    <dgm:pt modelId="{AF08BDA4-F4B5-4E24-BEF3-F8E3482F1960}" type="pres">
      <dgm:prSet presAssocID="{A32BAED1-7A7E-456F-9EB0-02E581CD4F6C}" presName="ThreeNodes_1_text" presStyleLbl="node1" presStyleIdx="2" presStyleCnt="3">
        <dgm:presLayoutVars>
          <dgm:bulletEnabled val="1"/>
        </dgm:presLayoutVars>
      </dgm:prSet>
      <dgm:spPr/>
    </dgm:pt>
    <dgm:pt modelId="{963279B1-514F-4E91-9C2F-5FBE535A8178}" type="pres">
      <dgm:prSet presAssocID="{A32BAED1-7A7E-456F-9EB0-02E581CD4F6C}" presName="ThreeNodes_2_text" presStyleLbl="node1" presStyleIdx="2" presStyleCnt="3">
        <dgm:presLayoutVars>
          <dgm:bulletEnabled val="1"/>
        </dgm:presLayoutVars>
      </dgm:prSet>
      <dgm:spPr/>
    </dgm:pt>
    <dgm:pt modelId="{EA7F86DD-068C-4D22-B400-A9D1B784789F}" type="pres">
      <dgm:prSet presAssocID="{A32BAED1-7A7E-456F-9EB0-02E581CD4F6C}" presName="ThreeNodes_3_text" presStyleLbl="node1" presStyleIdx="2" presStyleCnt="3">
        <dgm:presLayoutVars>
          <dgm:bulletEnabled val="1"/>
        </dgm:presLayoutVars>
      </dgm:prSet>
      <dgm:spPr/>
    </dgm:pt>
  </dgm:ptLst>
  <dgm:cxnLst>
    <dgm:cxn modelId="{E076C10F-2885-4811-A9AF-EBAC2FF2877B}" type="presOf" srcId="{13B1CF59-1102-4CD8-A6E8-BD214DE34342}" destId="{EA7F86DD-068C-4D22-B400-A9D1B784789F}" srcOrd="1" destOrd="0" presId="urn:microsoft.com/office/officeart/2005/8/layout/vProcess5"/>
    <dgm:cxn modelId="{FF0BE917-5ED6-4C4A-A364-FB365EBAB92C}" type="presOf" srcId="{76EDC364-34B5-4ABF-AF80-D958BD10D4E7}" destId="{963279B1-514F-4E91-9C2F-5FBE535A8178}" srcOrd="1" destOrd="0" presId="urn:microsoft.com/office/officeart/2005/8/layout/vProcess5"/>
    <dgm:cxn modelId="{320E4926-2BA3-4C42-AD9C-CFFBD5AB4956}" type="presOf" srcId="{13B1CF59-1102-4CD8-A6E8-BD214DE34342}" destId="{F8F3D95E-60E0-459F-8702-2D1F31C0C3C4}" srcOrd="0" destOrd="0" presId="urn:microsoft.com/office/officeart/2005/8/layout/vProcess5"/>
    <dgm:cxn modelId="{5A35342C-3FEE-4E11-8B01-905BB46BA4CE}" type="presOf" srcId="{3C796DB9-F723-4930-98BF-2B53F052417E}" destId="{AF08BDA4-F4B5-4E24-BEF3-F8E3482F1960}" srcOrd="1" destOrd="0" presId="urn:microsoft.com/office/officeart/2005/8/layout/vProcess5"/>
    <dgm:cxn modelId="{FB152D71-E3B4-44EC-AB9B-BFDF93111A9C}" srcId="{A32BAED1-7A7E-456F-9EB0-02E581CD4F6C}" destId="{13B1CF59-1102-4CD8-A6E8-BD214DE34342}" srcOrd="2" destOrd="0" parTransId="{637A6F6D-0F7F-46DE-BBC6-57BBE3083D34}" sibTransId="{1466F0BE-E838-4D30-A191-AACB3F8593A9}"/>
    <dgm:cxn modelId="{BA156854-6DEE-4EAB-BCEE-C5FE35BB7009}" srcId="{A32BAED1-7A7E-456F-9EB0-02E581CD4F6C}" destId="{76EDC364-34B5-4ABF-AF80-D958BD10D4E7}" srcOrd="1" destOrd="0" parTransId="{91336DF1-7BA0-4784-BE5C-9EFF11AC809D}" sibTransId="{355496E0-A2FE-40D0-A14F-227E77F6417E}"/>
    <dgm:cxn modelId="{87B94E74-A6ED-4A23-B029-20763A4CB099}" type="presOf" srcId="{3C796DB9-F723-4930-98BF-2B53F052417E}" destId="{3904B6AD-8BCC-4431-81C9-D1F4B50E48A7}" srcOrd="0" destOrd="0" presId="urn:microsoft.com/office/officeart/2005/8/layout/vProcess5"/>
    <dgm:cxn modelId="{C90484BD-3B8D-4C30-9886-AC7E6CFA87D0}" srcId="{A32BAED1-7A7E-456F-9EB0-02E581CD4F6C}" destId="{3C796DB9-F723-4930-98BF-2B53F052417E}" srcOrd="0" destOrd="0" parTransId="{2B7180A8-34E5-416B-B59F-FFEFD00DEC0E}" sibTransId="{5B4DFA5C-2F88-4847-9954-309D9212B6B1}"/>
    <dgm:cxn modelId="{6ABDC9C9-C9FE-4527-928E-A76A974E3DD7}" type="presOf" srcId="{A32BAED1-7A7E-456F-9EB0-02E581CD4F6C}" destId="{909F1298-A46A-425E-A2EF-0455A8DAD021}" srcOrd="0" destOrd="0" presId="urn:microsoft.com/office/officeart/2005/8/layout/vProcess5"/>
    <dgm:cxn modelId="{2D5708CE-A115-490F-AB74-8F02168D316C}" type="presOf" srcId="{355496E0-A2FE-40D0-A14F-227E77F6417E}" destId="{EFDA336C-6B55-4539-8AE7-0058FC99A379}" srcOrd="0" destOrd="0" presId="urn:microsoft.com/office/officeart/2005/8/layout/vProcess5"/>
    <dgm:cxn modelId="{A2C110EF-58CC-44A4-8E51-EB31B87630B0}" type="presOf" srcId="{5B4DFA5C-2F88-4847-9954-309D9212B6B1}" destId="{338E5CC8-3855-49D6-A991-9D2DE65EFF5F}" srcOrd="0" destOrd="0" presId="urn:microsoft.com/office/officeart/2005/8/layout/vProcess5"/>
    <dgm:cxn modelId="{198F92F2-F5A1-4325-A84D-E4DEED716709}" type="presOf" srcId="{76EDC364-34B5-4ABF-AF80-D958BD10D4E7}" destId="{3EFA0286-1E39-4211-9896-B9BCB92F1B70}" srcOrd="0" destOrd="0" presId="urn:microsoft.com/office/officeart/2005/8/layout/vProcess5"/>
    <dgm:cxn modelId="{BFD934AB-9674-4C2F-A0BB-9940494D46B0}" type="presParOf" srcId="{909F1298-A46A-425E-A2EF-0455A8DAD021}" destId="{5D2D995E-4616-427D-8EA2-93BC69C249CC}" srcOrd="0" destOrd="0" presId="urn:microsoft.com/office/officeart/2005/8/layout/vProcess5"/>
    <dgm:cxn modelId="{AF60CD70-FA54-459A-95D1-0585397679AE}" type="presParOf" srcId="{909F1298-A46A-425E-A2EF-0455A8DAD021}" destId="{3904B6AD-8BCC-4431-81C9-D1F4B50E48A7}" srcOrd="1" destOrd="0" presId="urn:microsoft.com/office/officeart/2005/8/layout/vProcess5"/>
    <dgm:cxn modelId="{99A8DFB9-27ED-4B24-AA5F-A07D444E1C46}" type="presParOf" srcId="{909F1298-A46A-425E-A2EF-0455A8DAD021}" destId="{3EFA0286-1E39-4211-9896-B9BCB92F1B70}" srcOrd="2" destOrd="0" presId="urn:microsoft.com/office/officeart/2005/8/layout/vProcess5"/>
    <dgm:cxn modelId="{84501C2D-1229-4E94-8F65-203F50E04596}" type="presParOf" srcId="{909F1298-A46A-425E-A2EF-0455A8DAD021}" destId="{F8F3D95E-60E0-459F-8702-2D1F31C0C3C4}" srcOrd="3" destOrd="0" presId="urn:microsoft.com/office/officeart/2005/8/layout/vProcess5"/>
    <dgm:cxn modelId="{C1C3356D-D76B-4E3D-B6C3-4FC63BC49A32}" type="presParOf" srcId="{909F1298-A46A-425E-A2EF-0455A8DAD021}" destId="{338E5CC8-3855-49D6-A991-9D2DE65EFF5F}" srcOrd="4" destOrd="0" presId="urn:microsoft.com/office/officeart/2005/8/layout/vProcess5"/>
    <dgm:cxn modelId="{B648E9F2-DB25-424A-97DE-3663D8A3AE16}" type="presParOf" srcId="{909F1298-A46A-425E-A2EF-0455A8DAD021}" destId="{EFDA336C-6B55-4539-8AE7-0058FC99A379}" srcOrd="5" destOrd="0" presId="urn:microsoft.com/office/officeart/2005/8/layout/vProcess5"/>
    <dgm:cxn modelId="{44CBD3F6-20A0-41CA-8C7B-D1B3EE1ADAB8}" type="presParOf" srcId="{909F1298-A46A-425E-A2EF-0455A8DAD021}" destId="{AF08BDA4-F4B5-4E24-BEF3-F8E3482F1960}" srcOrd="6" destOrd="0" presId="urn:microsoft.com/office/officeart/2005/8/layout/vProcess5"/>
    <dgm:cxn modelId="{BDB779DC-CC89-4FF1-AE9B-3B197B4FEEB4}" type="presParOf" srcId="{909F1298-A46A-425E-A2EF-0455A8DAD021}" destId="{963279B1-514F-4E91-9C2F-5FBE535A8178}" srcOrd="7" destOrd="0" presId="urn:microsoft.com/office/officeart/2005/8/layout/vProcess5"/>
    <dgm:cxn modelId="{76099C83-803A-4DB9-A381-1A40C9F39053}" type="presParOf" srcId="{909F1298-A46A-425E-A2EF-0455A8DAD021}" destId="{EA7F86DD-068C-4D22-B400-A9D1B784789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F18F2-7BB6-4C3F-8C2B-905F54D93DBB}">
      <dsp:nvSpPr>
        <dsp:cNvPr id="0" name=""/>
        <dsp:cNvSpPr/>
      </dsp:nvSpPr>
      <dsp:spPr>
        <a:xfrm>
          <a:off x="0" y="150592"/>
          <a:ext cx="10817582" cy="3722940"/>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just" defTabSz="1911350">
            <a:lnSpc>
              <a:spcPct val="90000"/>
            </a:lnSpc>
            <a:spcBef>
              <a:spcPct val="0"/>
            </a:spcBef>
            <a:spcAft>
              <a:spcPct val="35000"/>
            </a:spcAft>
            <a:buNone/>
          </a:pPr>
          <a:r>
            <a:rPr lang="en-US" sz="4300" b="0" i="0" kern="1200" baseline="0" dirty="0"/>
            <a:t>While you have not foregone your right to free speech by becoming a Board member, you have accepted a larger responsibility to put the public interest before your personal interests.</a:t>
          </a:r>
          <a:endParaRPr lang="en-US" sz="4300" kern="1200" dirty="0"/>
        </a:p>
      </dsp:txBody>
      <dsp:txXfrm>
        <a:off x="181739" y="332331"/>
        <a:ext cx="10454104" cy="3359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5334C-256A-43BC-BB42-E12B91B0FE90}">
      <dsp:nvSpPr>
        <dsp:cNvPr id="0" name=""/>
        <dsp:cNvSpPr/>
      </dsp:nvSpPr>
      <dsp:spPr>
        <a:xfrm>
          <a:off x="0" y="3288002"/>
          <a:ext cx="6288588" cy="21572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Yeah, you do!</a:t>
          </a:r>
        </a:p>
      </dsp:txBody>
      <dsp:txXfrm>
        <a:off x="0" y="3288002"/>
        <a:ext cx="6288588" cy="2157285"/>
      </dsp:txXfrm>
    </dsp:sp>
    <dsp:sp modelId="{612E2480-F9B5-45EB-AB7D-7C16BC81BBB6}">
      <dsp:nvSpPr>
        <dsp:cNvPr id="0" name=""/>
        <dsp:cNvSpPr/>
      </dsp:nvSpPr>
      <dsp:spPr>
        <a:xfrm rot="10800000">
          <a:off x="0" y="2456"/>
          <a:ext cx="6288588" cy="3317905"/>
        </a:xfrm>
        <a:prstGeom prst="upArrowCallout">
          <a:avLst/>
        </a:prstGeom>
        <a:solidFill>
          <a:schemeClr val="accent2">
            <a:hueOff val="1149490"/>
            <a:satOff val="-18772"/>
            <a:lumOff val="11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I’m about to vote on a matter before my board, I </a:t>
          </a:r>
          <a:r>
            <a:rPr lang="en-US" sz="2100" i="1" kern="1200" dirty="0">
              <a:solidFill>
                <a:schemeClr val="tx1"/>
              </a:solidFill>
            </a:rPr>
            <a:t>personally</a:t>
          </a:r>
          <a:r>
            <a:rPr lang="en-US" sz="2100" kern="1200" dirty="0">
              <a:solidFill>
                <a:schemeClr val="tx1"/>
              </a:solidFill>
            </a:rPr>
            <a:t> do not have a substantial interest in the related business entity or related real estate – that’s my dad’s.  Does that mean I do not have a conflict of interest?</a:t>
          </a:r>
        </a:p>
      </dsp:txBody>
      <dsp:txXfrm rot="10800000">
        <a:off x="0" y="2456"/>
        <a:ext cx="6288588" cy="2155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F3306-F9AA-40E6-819E-3FC49C22C515}">
      <dsp:nvSpPr>
        <dsp:cNvPr id="0" name=""/>
        <dsp:cNvSpPr/>
      </dsp:nvSpPr>
      <dsp:spPr>
        <a:xfrm>
          <a:off x="0" y="0"/>
          <a:ext cx="62902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12F756-7BD0-4218-86A5-B55715A5E113}">
      <dsp:nvSpPr>
        <dsp:cNvPr id="0" name=""/>
        <dsp:cNvSpPr/>
      </dsp:nvSpPr>
      <dsp:spPr>
        <a:xfrm>
          <a:off x="0" y="0"/>
          <a:ext cx="6290226" cy="136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 Attorney General has said it cannot exhaustively describe all conduct that may constitute participation. Voting on a matter is participation.  Opinion No. GA-0334 (2005). </a:t>
          </a:r>
        </a:p>
      </dsp:txBody>
      <dsp:txXfrm>
        <a:off x="0" y="0"/>
        <a:ext cx="6290226" cy="1361936"/>
      </dsp:txXfrm>
    </dsp:sp>
    <dsp:sp modelId="{4A4EFB01-E82E-4071-ACCF-6C5605658F20}">
      <dsp:nvSpPr>
        <dsp:cNvPr id="0" name=""/>
        <dsp:cNvSpPr/>
      </dsp:nvSpPr>
      <dsp:spPr>
        <a:xfrm>
          <a:off x="0" y="1361936"/>
          <a:ext cx="6290226" cy="0"/>
        </a:xfrm>
        <a:prstGeom prst="line">
          <a:avLst/>
        </a:prstGeom>
        <a:solidFill>
          <a:schemeClr val="accent2">
            <a:hueOff val="383163"/>
            <a:satOff val="-6257"/>
            <a:lumOff val="392"/>
            <a:alphaOff val="0"/>
          </a:schemeClr>
        </a:solidFill>
        <a:ln w="12700" cap="flat" cmpd="sng" algn="ctr">
          <a:solidFill>
            <a:schemeClr val="accent2">
              <a:hueOff val="383163"/>
              <a:satOff val="-6257"/>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27B2A2-FD66-4EC3-A749-02B332D874B7}">
      <dsp:nvSpPr>
        <dsp:cNvPr id="0" name=""/>
        <dsp:cNvSpPr/>
      </dsp:nvSpPr>
      <dsp:spPr>
        <a:xfrm>
          <a:off x="0" y="1361936"/>
          <a:ext cx="6290226" cy="136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 Attorney General also stated that board members must avoid deliberating by exchanging written communication or communicating through a third party. </a:t>
          </a:r>
        </a:p>
      </dsp:txBody>
      <dsp:txXfrm>
        <a:off x="0" y="1361936"/>
        <a:ext cx="6290226" cy="1361936"/>
      </dsp:txXfrm>
    </dsp:sp>
    <dsp:sp modelId="{F875CD77-EED2-45CF-B252-E6C880A59AE7}">
      <dsp:nvSpPr>
        <dsp:cNvPr id="0" name=""/>
        <dsp:cNvSpPr/>
      </dsp:nvSpPr>
      <dsp:spPr>
        <a:xfrm>
          <a:off x="0" y="2723872"/>
          <a:ext cx="6290226" cy="0"/>
        </a:xfrm>
        <a:prstGeom prst="line">
          <a:avLst/>
        </a:prstGeom>
        <a:solidFill>
          <a:schemeClr val="accent2">
            <a:hueOff val="766327"/>
            <a:satOff val="-12515"/>
            <a:lumOff val="784"/>
            <a:alphaOff val="0"/>
          </a:schemeClr>
        </a:solidFill>
        <a:ln w="12700" cap="flat" cmpd="sng" algn="ctr">
          <a:solidFill>
            <a:schemeClr val="accent2">
              <a:hueOff val="766327"/>
              <a:satOff val="-12515"/>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57AACA-3A84-4849-8B4A-F7394E62EFC4}">
      <dsp:nvSpPr>
        <dsp:cNvPr id="0" name=""/>
        <dsp:cNvSpPr/>
      </dsp:nvSpPr>
      <dsp:spPr>
        <a:xfrm>
          <a:off x="0" y="2723872"/>
          <a:ext cx="6290226" cy="136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Merely attending (or being present) during the portion of the meeting where the matter is discussed, including any executive session, is not considered participation. Opinion No. GA-0334 (2005). </a:t>
          </a:r>
        </a:p>
      </dsp:txBody>
      <dsp:txXfrm>
        <a:off x="0" y="2723872"/>
        <a:ext cx="6290226" cy="1361936"/>
      </dsp:txXfrm>
    </dsp:sp>
    <dsp:sp modelId="{5B11C731-1AA3-498C-B5E7-FF51D0E2BD3C}">
      <dsp:nvSpPr>
        <dsp:cNvPr id="0" name=""/>
        <dsp:cNvSpPr/>
      </dsp:nvSpPr>
      <dsp:spPr>
        <a:xfrm>
          <a:off x="0" y="4085808"/>
          <a:ext cx="6290226"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3354E2-F9F7-4773-B60E-252C49F70848}">
      <dsp:nvSpPr>
        <dsp:cNvPr id="0" name=""/>
        <dsp:cNvSpPr/>
      </dsp:nvSpPr>
      <dsp:spPr>
        <a:xfrm>
          <a:off x="0" y="4085808"/>
          <a:ext cx="6290226" cy="136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Notwithstanding, we recommend not being present during the discussion of an item for which you have a conflict to avoid claims of undue influence or appearance of impropriety.  </a:t>
          </a:r>
        </a:p>
      </dsp:txBody>
      <dsp:txXfrm>
        <a:off x="0" y="4085808"/>
        <a:ext cx="6290226" cy="1361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4B6AD-8BCC-4431-81C9-D1F4B50E48A7}">
      <dsp:nvSpPr>
        <dsp:cNvPr id="0" name=""/>
        <dsp:cNvSpPr/>
      </dsp:nvSpPr>
      <dsp:spPr>
        <a:xfrm>
          <a:off x="0" y="0"/>
          <a:ext cx="5534025" cy="16415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There is a tug of war that exists with water and property.  </a:t>
          </a:r>
        </a:p>
      </dsp:txBody>
      <dsp:txXfrm>
        <a:off x="48080" y="48080"/>
        <a:ext cx="3762635" cy="1545417"/>
      </dsp:txXfrm>
    </dsp:sp>
    <dsp:sp modelId="{3EFA0286-1E39-4211-9896-B9BCB92F1B70}">
      <dsp:nvSpPr>
        <dsp:cNvPr id="0" name=""/>
        <dsp:cNvSpPr/>
      </dsp:nvSpPr>
      <dsp:spPr>
        <a:xfrm>
          <a:off x="488296" y="1915173"/>
          <a:ext cx="5534025" cy="16415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Property rights require that the District allow each person to use (or not), sell (or not), lease (or not) the water that exists at any given time under that person’s property.</a:t>
          </a:r>
        </a:p>
      </dsp:txBody>
      <dsp:txXfrm>
        <a:off x="536376" y="1963253"/>
        <a:ext cx="3882543" cy="1545417"/>
      </dsp:txXfrm>
    </dsp:sp>
    <dsp:sp modelId="{F8F3D95E-60E0-459F-8702-2D1F31C0C3C4}">
      <dsp:nvSpPr>
        <dsp:cNvPr id="0" name=""/>
        <dsp:cNvSpPr/>
      </dsp:nvSpPr>
      <dsp:spPr>
        <a:xfrm>
          <a:off x="976592" y="3830347"/>
          <a:ext cx="5534025" cy="16415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All of these will impact the neighboring properties – sometimes critically.</a:t>
          </a:r>
        </a:p>
      </dsp:txBody>
      <dsp:txXfrm>
        <a:off x="1024672" y="3878427"/>
        <a:ext cx="3882543" cy="1545417"/>
      </dsp:txXfrm>
    </dsp:sp>
    <dsp:sp modelId="{338E5CC8-3855-49D6-A991-9D2DE65EFF5F}">
      <dsp:nvSpPr>
        <dsp:cNvPr id="0" name=""/>
        <dsp:cNvSpPr/>
      </dsp:nvSpPr>
      <dsp:spPr>
        <a:xfrm>
          <a:off x="4466999" y="1244862"/>
          <a:ext cx="1067025" cy="10670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07080" y="1244862"/>
        <a:ext cx="586863" cy="802936"/>
      </dsp:txXfrm>
    </dsp:sp>
    <dsp:sp modelId="{EFDA336C-6B55-4539-8AE7-0058FC99A379}">
      <dsp:nvSpPr>
        <dsp:cNvPr id="0" name=""/>
        <dsp:cNvSpPr/>
      </dsp:nvSpPr>
      <dsp:spPr>
        <a:xfrm>
          <a:off x="4955296" y="3149092"/>
          <a:ext cx="1067025" cy="10670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195377" y="3149092"/>
        <a:ext cx="586863" cy="8029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B28EA-DDD2-4659-8121-7DBE059C3DBF}"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D39B5-4070-4A32-AA6D-1B61E3F42F25}" type="slidenum">
              <a:rPr lang="en-US" smtClean="0"/>
              <a:t>‹#›</a:t>
            </a:fld>
            <a:endParaRPr lang="en-US"/>
          </a:p>
        </p:txBody>
      </p:sp>
    </p:spTree>
    <p:extLst>
      <p:ext uri="{BB962C8B-B14F-4D97-AF65-F5344CB8AC3E}">
        <p14:creationId xmlns:p14="http://schemas.microsoft.com/office/powerpoint/2010/main" val="4210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D39B5-4070-4A32-AA6D-1B61E3F42F25}" type="slidenum">
              <a:rPr lang="en-US" smtClean="0"/>
              <a:t>6</a:t>
            </a:fld>
            <a:endParaRPr lang="en-US"/>
          </a:p>
        </p:txBody>
      </p:sp>
    </p:spTree>
    <p:extLst>
      <p:ext uri="{BB962C8B-B14F-4D97-AF65-F5344CB8AC3E}">
        <p14:creationId xmlns:p14="http://schemas.microsoft.com/office/powerpoint/2010/main" val="253436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update: </a:t>
            </a:r>
          </a:p>
          <a:p>
            <a:pPr marL="171450" indent="-171450">
              <a:buFont typeface="Arial" panose="020B0604020202020204" pitchFamily="34" charset="0"/>
              <a:buChar char="•"/>
            </a:pPr>
            <a:r>
              <a:rPr lang="en-US" dirty="0"/>
              <a:t>Annual Report – est. end of Feb </a:t>
            </a:r>
          </a:p>
          <a:p>
            <a:pPr marL="171450" indent="-171450">
              <a:buFont typeface="Arial" panose="020B0604020202020204" pitchFamily="34" charset="0"/>
              <a:buChar char="•"/>
            </a:pPr>
            <a:r>
              <a:rPr lang="en-US" dirty="0"/>
              <a:t>Scheduling 2024 programs/events</a:t>
            </a:r>
          </a:p>
          <a:p>
            <a:pPr marL="628650" lvl="1" indent="-171450">
              <a:buFont typeface="Arial" panose="020B0604020202020204" pitchFamily="34" charset="0"/>
              <a:buChar char="•"/>
            </a:pPr>
            <a:r>
              <a:rPr lang="en-US" dirty="0"/>
              <a:t>Workshops for real estate agents, drillers, and local utilities; summit; GMA 12 summit </a:t>
            </a:r>
          </a:p>
          <a:p>
            <a:pPr marL="171450" indent="-171450">
              <a:buFont typeface="Arial" panose="020B0604020202020204" pitchFamily="34" charset="0"/>
              <a:buChar char="•"/>
            </a:pPr>
            <a:r>
              <a:rPr lang="en-US" dirty="0"/>
              <a:t>Developing materials/resources for board members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3D39B5-4070-4A32-AA6D-1B61E3F42F25}" type="slidenum">
              <a:rPr lang="en-US" smtClean="0"/>
              <a:t>9</a:t>
            </a:fld>
            <a:endParaRPr lang="en-US"/>
          </a:p>
        </p:txBody>
      </p:sp>
    </p:spTree>
    <p:extLst>
      <p:ext uri="{BB962C8B-B14F-4D97-AF65-F5344CB8AC3E}">
        <p14:creationId xmlns:p14="http://schemas.microsoft.com/office/powerpoint/2010/main" val="645711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7B9EE6A-619E-BEB0-C008-7D119DE9A27C}"/>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4CCB826F-4FEB-0719-85F6-9D028B56B2F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14DCAE99-9915-9AC4-FC40-E570C0CE2FA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rgbClr val="000000"/>
                </a:solidFill>
                <a:latin typeface="Times New Roman" panose="02020603050405020304" pitchFamily="18" charset="0"/>
              </a:defRPr>
            </a:lvl1pPr>
            <a:lvl2pPr marL="749300" indent="-287338" defTabSz="930275">
              <a:defRPr>
                <a:solidFill>
                  <a:srgbClr val="000000"/>
                </a:solidFill>
                <a:latin typeface="Times New Roman" panose="02020603050405020304" pitchFamily="18" charset="0"/>
              </a:defRPr>
            </a:lvl2pPr>
            <a:lvl3pPr marL="1152525" indent="-228600" defTabSz="930275">
              <a:defRPr>
                <a:solidFill>
                  <a:srgbClr val="000000"/>
                </a:solidFill>
                <a:latin typeface="Times New Roman" panose="02020603050405020304" pitchFamily="18" charset="0"/>
              </a:defRPr>
            </a:lvl3pPr>
            <a:lvl4pPr marL="1616075" indent="-228600" defTabSz="930275">
              <a:defRPr>
                <a:solidFill>
                  <a:srgbClr val="000000"/>
                </a:solidFill>
                <a:latin typeface="Times New Roman" panose="02020603050405020304" pitchFamily="18" charset="0"/>
              </a:defRPr>
            </a:lvl4pPr>
            <a:lvl5pPr marL="2078038" indent="-228600" defTabSz="930275">
              <a:defRPr>
                <a:solidFill>
                  <a:srgbClr val="000000"/>
                </a:solidFill>
                <a:latin typeface="Times New Roman" panose="02020603050405020304" pitchFamily="18" charset="0"/>
              </a:defRPr>
            </a:lvl5pPr>
            <a:lvl6pPr marL="2535238" indent="-228600" defTabSz="930275" eaLnBrk="0" fontAlgn="base" hangingPunct="0">
              <a:spcBef>
                <a:spcPct val="0"/>
              </a:spcBef>
              <a:spcAft>
                <a:spcPct val="0"/>
              </a:spcAft>
              <a:defRPr>
                <a:solidFill>
                  <a:srgbClr val="000000"/>
                </a:solidFill>
                <a:latin typeface="Times New Roman" panose="02020603050405020304" pitchFamily="18" charset="0"/>
              </a:defRPr>
            </a:lvl6pPr>
            <a:lvl7pPr marL="2992438" indent="-228600" defTabSz="930275" eaLnBrk="0" fontAlgn="base" hangingPunct="0">
              <a:spcBef>
                <a:spcPct val="0"/>
              </a:spcBef>
              <a:spcAft>
                <a:spcPct val="0"/>
              </a:spcAft>
              <a:defRPr>
                <a:solidFill>
                  <a:srgbClr val="000000"/>
                </a:solidFill>
                <a:latin typeface="Times New Roman" panose="02020603050405020304" pitchFamily="18" charset="0"/>
              </a:defRPr>
            </a:lvl7pPr>
            <a:lvl8pPr marL="3449638" indent="-228600" defTabSz="930275" eaLnBrk="0" fontAlgn="base" hangingPunct="0">
              <a:spcBef>
                <a:spcPct val="0"/>
              </a:spcBef>
              <a:spcAft>
                <a:spcPct val="0"/>
              </a:spcAft>
              <a:defRPr>
                <a:solidFill>
                  <a:srgbClr val="000000"/>
                </a:solidFill>
                <a:latin typeface="Times New Roman" panose="02020603050405020304" pitchFamily="18" charset="0"/>
              </a:defRPr>
            </a:lvl8pPr>
            <a:lvl9pPr marL="3906838" indent="-228600" defTabSz="930275" eaLnBrk="0" fontAlgn="base" hangingPunct="0">
              <a:spcBef>
                <a:spcPct val="0"/>
              </a:spcBef>
              <a:spcAft>
                <a:spcPct val="0"/>
              </a:spcAft>
              <a:defRPr>
                <a:solidFill>
                  <a:srgbClr val="000000"/>
                </a:solidFill>
                <a:latin typeface="Times New Roman" panose="02020603050405020304" pitchFamily="18"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19C625B0-EE75-40D3-B04A-4D1395719EB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223352" y="758952"/>
            <a:ext cx="5932327"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5223351" y="4455621"/>
            <a:ext cx="5935099"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8529A-616A-4A32-A658-0D24CC287C3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50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35696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pPr/>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162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20790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10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191217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62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616768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B9B9059-F1D6-41D0-95CF-D21CAA096B3A}" type="datetimeFigureOut">
              <a:rPr lang="en-US" smtClean="0"/>
              <a:pPr/>
              <a:t>1/9/2024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748658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B9B9059-F1D6-41D0-95CF-D21CAA096B3A}" type="datetimeFigureOut">
              <a:rPr lang="en-US" smtClean="0"/>
              <a:pPr/>
              <a:t>1/9/2024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5FD5434-F838-4DD4-A17B-1CB1A1850DF4}"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99191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B9B9059-F1D6-41D0-95CF-D21CAA096B3A}" type="datetimeFigureOut">
              <a:rPr lang="en-US" smtClean="0"/>
              <a:pPr/>
              <a:t>1/9/2024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78161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p>
            <a:pPr lvl="0"/>
            <a:r>
              <a:rPr lang="en-US" dirty="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8529A-616A-4A32-A658-0D24CC287C33}" type="slidenum">
              <a:rPr lang="en-US" smtClean="0"/>
              <a:t>‹#›</a:t>
            </a:fld>
            <a:endParaRPr lang="en-US"/>
          </a:p>
        </p:txBody>
      </p:sp>
    </p:spTree>
    <p:extLst>
      <p:ext uri="{BB962C8B-B14F-4D97-AF65-F5344CB8AC3E}">
        <p14:creationId xmlns:p14="http://schemas.microsoft.com/office/powerpoint/2010/main" val="2297430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9B9059-F1D6-41D0-95CF-D21CAA096B3A}"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082644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9B9059-F1D6-41D0-95CF-D21CAA096B3A}"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107829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367033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B9B9059-F1D6-41D0-95CF-D21CAA096B3A}" type="datetimeFigureOut">
              <a:rPr lang="en-US" smtClean="0"/>
              <a:pPr/>
              <a:t>1/9/2024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04902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8529A-616A-4A32-A658-0D24CC287C3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91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88529A-616A-4A32-A658-0D24CC287C33}" type="slidenum">
              <a:rPr lang="en-US" smtClean="0"/>
              <a:t>‹#›</a:t>
            </a:fld>
            <a:endParaRPr lang="en-US"/>
          </a:p>
        </p:txBody>
      </p:sp>
    </p:spTree>
    <p:extLst>
      <p:ext uri="{BB962C8B-B14F-4D97-AF65-F5344CB8AC3E}">
        <p14:creationId xmlns:p14="http://schemas.microsoft.com/office/powerpoint/2010/main" val="123934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288529A-616A-4A32-A658-0D24CC287C33}" type="slidenum">
              <a:rPr lang="en-US" smtClean="0"/>
              <a:t>‹#›</a:t>
            </a:fld>
            <a:endParaRPr lang="en-US"/>
          </a:p>
        </p:txBody>
      </p:sp>
    </p:spTree>
    <p:extLst>
      <p:ext uri="{BB962C8B-B14F-4D97-AF65-F5344CB8AC3E}">
        <p14:creationId xmlns:p14="http://schemas.microsoft.com/office/powerpoint/2010/main" val="7500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288529A-616A-4A32-A658-0D24CC287C33}" type="slidenum">
              <a:rPr lang="en-US" smtClean="0"/>
              <a:t>‹#›</a:t>
            </a:fld>
            <a:endParaRPr lang="en-US"/>
          </a:p>
        </p:txBody>
      </p:sp>
    </p:spTree>
    <p:extLst>
      <p:ext uri="{BB962C8B-B14F-4D97-AF65-F5344CB8AC3E}">
        <p14:creationId xmlns:p14="http://schemas.microsoft.com/office/powerpoint/2010/main" val="157756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7AFFB9B-9FB8-469E-96F9-4D32314110B6}" type="datetimeFigureOut">
              <a:rPr lang="en-US" smtClean="0"/>
              <a:t>1/9/2024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4834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14937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B9B9059-F1D6-41D0-95CF-D21CAA096B3A}" type="datetimeFigureOut">
              <a:rPr lang="en-US" smtClean="0"/>
              <a:t>1/9/2024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83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665962" y="2180392"/>
            <a:ext cx="9489718" cy="3688701"/>
          </a:xfrm>
          <a:prstGeom prst="rect">
            <a:avLst/>
          </a:prstGeom>
        </p:spPr>
        <p:txBody>
          <a:bodyPr vert="horz" lIns="0" tIns="45720" rIns="0" bIns="45720" rtlCol="0">
            <a:normAutofit/>
          </a:bodyPr>
          <a:lstStyle/>
          <a:p>
            <a:pPr lvl="0"/>
            <a:r>
              <a:rPr lang="en-US" dirty="0"/>
              <a:t>Edit Master text styles</a:t>
            </a:r>
          </a:p>
          <a:p>
            <a:pPr lvl="1"/>
            <a:r>
              <a:rPr lang="en-US" dirty="0"/>
              <a:t>text</a:t>
            </a:r>
          </a:p>
          <a:p>
            <a:pPr lvl="0"/>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288529A-616A-4A32-A658-0D24CC287C3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55319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4" r:id="rId4"/>
    <p:sldLayoutId id="2147483905" r:id="rId5"/>
    <p:sldLayoutId id="2147483906" r:id="rId6"/>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514350" indent="-514350" algn="l" defTabSz="914400" rtl="0" eaLnBrk="1" latinLnBrk="0" hangingPunct="1">
        <a:lnSpc>
          <a:spcPct val="100000"/>
        </a:lnSpc>
        <a:spcBef>
          <a:spcPts val="1200"/>
        </a:spcBef>
        <a:spcAft>
          <a:spcPts val="1800"/>
        </a:spcAft>
        <a:buClr>
          <a:schemeClr val="accent1"/>
        </a:buClr>
        <a:buSzPct val="100000"/>
        <a:buFont typeface="+mj-lt"/>
        <a:buAutoNum type="arabicPeriod"/>
        <a:defRPr sz="3200" kern="1200">
          <a:solidFill>
            <a:schemeClr val="tx1"/>
          </a:solidFill>
          <a:latin typeface="+mn-lt"/>
          <a:ea typeface="+mn-ea"/>
          <a:cs typeface="+mn-cs"/>
        </a:defRPr>
      </a:lvl1pPr>
      <a:lvl2pPr marL="715518" indent="-514350" algn="l" defTabSz="914400" rtl="0" eaLnBrk="1" latinLnBrk="0" hangingPunct="1">
        <a:lnSpc>
          <a:spcPct val="100000"/>
        </a:lnSpc>
        <a:spcBef>
          <a:spcPts val="1200"/>
        </a:spcBef>
        <a:spcAft>
          <a:spcPts val="1800"/>
        </a:spcAft>
        <a:buClr>
          <a:schemeClr val="accent1"/>
        </a:buClr>
        <a:buFont typeface="+mj-lt"/>
        <a:buAutoNum type="alphaLcParen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B9B9059-F1D6-41D0-95CF-D21CAA096B3A}" type="datetimeFigureOut">
              <a:rPr lang="en-US" smtClean="0"/>
              <a:pPr/>
              <a:t>1/9/2024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FD5434-F838-4DD4-A17B-1CB1A1850DF4}" type="slidenum">
              <a:rPr lang="en-US" smtClean="0"/>
              <a:pPr/>
              <a:t>‹#›</a:t>
            </a:fld>
            <a:endParaRPr lang="en-US"/>
          </a:p>
        </p:txBody>
      </p:sp>
    </p:spTree>
    <p:extLst>
      <p:ext uri="{BB962C8B-B14F-4D97-AF65-F5344CB8AC3E}">
        <p14:creationId xmlns:p14="http://schemas.microsoft.com/office/powerpoint/2010/main" val="3626827903"/>
      </p:ext>
    </p:extLst>
  </p:cSld>
  <p:clrMap bg1="dk1" tx1="lt1" bg2="dk2"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osgcd.org/wp-content/uploads/2024/01/4H20-Annual-Report-2023_01.09.2024.pdf" TargetMode="External"/><Relationship Id="rId2" Type="http://schemas.openxmlformats.org/officeDocument/2006/relationships/hyperlink" Target="https://posgcd.org/wp-content/uploads/2024/01/4H20-Sponsorship-Form_01.09.2024.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hyperlink" Target="https://posgcd.org/wp-content/uploads/2024/01/4H20-Annual-Report-2023_01.09.2024.pdf" TargetMode="External"/><Relationship Id="rId2" Type="http://schemas.openxmlformats.org/officeDocument/2006/relationships/hyperlink" Target="https://posgcd.org/wp-content/uploads/2024/01/4H20-Sponsorship-Form_01.09.2024.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sgcd.org/wp-content/uploads/2024/01/Draft-Public-Hearings-Board-Meeting-Minutes-12.12.2023.doc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ocs.google.com/spreadsheets/d/1HZyB1RM2UzZ_lvLeKs0pPzn6conoZPo6/edit?usp=sharing&amp;ouid=114667262612908290194&amp;rtpof=true&amp;sd=tru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osgcd.org/wp-content/uploads/2024/01/Meeting_01.09.2024_Legislative-Services-Agreement.pdf" TargetMode="External"/><Relationship Id="rId2" Type="http://schemas.openxmlformats.org/officeDocument/2006/relationships/hyperlink" Target="https://posgcd.org/wp-content/uploads/2024/01/Draft-2023-Annual-Report.docx" TargetMode="External"/><Relationship Id="rId1" Type="http://schemas.openxmlformats.org/officeDocument/2006/relationships/slideLayout" Target="../slideLayouts/slideLayout2.xml"/><Relationship Id="rId4" Type="http://schemas.openxmlformats.org/officeDocument/2006/relationships/hyperlink" Target="https://posgcd.org/wp-content/uploads/2024/01/Meeting_01.09.2024_Annual-Audit-Agreement-2023.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osgcd.org/wp-content/uploads/2024/01/Monitoring-Update-01.09.24.pdf" TargetMode="External"/><Relationship Id="rId2" Type="http://schemas.openxmlformats.org/officeDocument/2006/relationships/hyperlink" Target="https://posgcd.org/wp-content/uploads/2024/01/Combined-Totals-Ending-01.04.24-1.xlsx" TargetMode="External"/><Relationship Id="rId1" Type="http://schemas.openxmlformats.org/officeDocument/2006/relationships/slideLayout" Target="../slideLayouts/slideLayout2.xml"/><Relationship Id="rId4" Type="http://schemas.openxmlformats.org/officeDocument/2006/relationships/hyperlink" Target="https://posgcd.org/wp-content/uploads/2024/01/GWAP_Dec23_update.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osgcd.org/wp-content/uploads/2024/01/Bills-01.09.24.xls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osgcd.org/wp-content/uploads/2024/01/Financial-Status-01.09.24.x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779F603-B669-4AD6-82F9-E09F7616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431041" y="639097"/>
            <a:ext cx="6112030" cy="3686015"/>
          </a:xfrm>
        </p:spPr>
        <p:txBody>
          <a:bodyPr>
            <a:normAutofit/>
          </a:bodyPr>
          <a:lstStyle/>
          <a:p>
            <a:br>
              <a:rPr lang="en-US" sz="6000" b="1" dirty="0">
                <a:latin typeface="Avenir" charset="0"/>
                <a:ea typeface="Avenir" charset="0"/>
                <a:cs typeface="Avenir" charset="0"/>
              </a:rPr>
            </a:br>
            <a:r>
              <a:rPr lang="en-US" sz="6000" b="1" dirty="0">
                <a:latin typeface="Avenir" charset="0"/>
                <a:ea typeface="Avenir" charset="0"/>
                <a:cs typeface="Avenir" charset="0"/>
              </a:rPr>
              <a:t>Board Meeting</a:t>
            </a:r>
            <a:endParaRPr lang="en-US" sz="6000" b="1" dirty="0">
              <a:latin typeface="Minion Pro" panose="02040703060306020203" pitchFamily="18" charset="0"/>
              <a:ea typeface="Avenir" charset="0"/>
              <a:cs typeface="Avenir" charset="0"/>
            </a:endParaRPr>
          </a:p>
        </p:txBody>
      </p:sp>
      <p:sp>
        <p:nvSpPr>
          <p:cNvPr id="3" name="Subtitle 2"/>
          <p:cNvSpPr>
            <a:spLocks noGrp="1"/>
          </p:cNvSpPr>
          <p:nvPr>
            <p:ph type="subTitle" idx="1"/>
          </p:nvPr>
        </p:nvSpPr>
        <p:spPr>
          <a:xfrm>
            <a:off x="5447071" y="4651872"/>
            <a:ext cx="6112030" cy="512972"/>
          </a:xfrm>
        </p:spPr>
        <p:txBody>
          <a:bodyPr>
            <a:normAutofit/>
          </a:bodyPr>
          <a:lstStyle/>
          <a:p>
            <a:pPr>
              <a:spcBef>
                <a:spcPts val="600"/>
              </a:spcBef>
              <a:spcAft>
                <a:spcPts val="1200"/>
              </a:spcAft>
            </a:pPr>
            <a:r>
              <a:rPr lang="en-US" sz="1800" b="1" dirty="0">
                <a:solidFill>
                  <a:schemeClr val="tx1">
                    <a:lumMod val="85000"/>
                    <a:lumOff val="15000"/>
                  </a:schemeClr>
                </a:solidFill>
                <a:latin typeface="Minion Pro" panose="02040703060306020203" pitchFamily="18" charset="0"/>
                <a:ea typeface="Avenir Book" charset="0"/>
                <a:cs typeface="Avenir Book" charset="0"/>
              </a:rPr>
              <a:t>January 9,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163529"/>
            <a:ext cx="4001315" cy="4001315"/>
          </a:xfrm>
          <a:prstGeom prst="rect">
            <a:avLst/>
          </a:prstGeom>
        </p:spPr>
      </p:pic>
      <p:cxnSp>
        <p:nvCxnSpPr>
          <p:cNvPr id="22" name="Straight Connector 21">
            <a:extLst>
              <a:ext uri="{FF2B5EF4-FFF2-40B4-BE49-F238E27FC236}">
                <a16:creationId xmlns:a16="http://schemas.microsoft.com/office/drawing/2014/main" id="{7ABFD994-C2DC-4E7D-9411-C7FF7813E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C0D1FC6-352C-4C7D-825F-C4E2F6A80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541AFC2C-CD98-4478-AB71-1A864026D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C6CA2946-DCFA-36F4-7102-C0BB23D32BB9}"/>
              </a:ext>
            </a:extLst>
          </p:cNvPr>
          <p:cNvSpPr txBox="1"/>
          <p:nvPr/>
        </p:nvSpPr>
        <p:spPr>
          <a:xfrm>
            <a:off x="1270000" y="1270000"/>
            <a:ext cx="635000" cy="369332"/>
          </a:xfrm>
          <a:prstGeom prst="rect">
            <a:avLst/>
          </a:prstGeom>
          <a:noFill/>
        </p:spPr>
        <p:txBody>
          <a:bodyPr vert="horz" rtlCol="0">
            <a:spAutoFit/>
          </a:bodyPr>
          <a:lstStyle/>
          <a:p>
            <a:r>
              <a:rPr lang="en-US"/>
              <a:t>1</a:t>
            </a:r>
          </a:p>
        </p:txBody>
      </p:sp>
    </p:spTree>
    <p:extLst>
      <p:ext uri="{BB962C8B-B14F-4D97-AF65-F5344CB8AC3E}">
        <p14:creationId xmlns:p14="http://schemas.microsoft.com/office/powerpoint/2010/main" val="1876285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A586-817B-A80F-9B27-6298E3A77369}"/>
              </a:ext>
            </a:extLst>
          </p:cNvPr>
          <p:cNvSpPr>
            <a:spLocks noGrp="1"/>
          </p:cNvSpPr>
          <p:nvPr>
            <p:ph type="title"/>
          </p:nvPr>
        </p:nvSpPr>
        <p:spPr>
          <a:xfrm>
            <a:off x="1097280" y="263528"/>
            <a:ext cx="10058400" cy="1450757"/>
          </a:xfrm>
        </p:spPr>
        <p:txBody>
          <a:bodyPr/>
          <a:lstStyle/>
          <a:p>
            <a:r>
              <a:rPr lang="en-US" dirty="0"/>
              <a:t>Consent Agenda</a:t>
            </a:r>
          </a:p>
        </p:txBody>
      </p:sp>
      <p:sp>
        <p:nvSpPr>
          <p:cNvPr id="6" name="Content Placeholder 2">
            <a:extLst>
              <a:ext uri="{FF2B5EF4-FFF2-40B4-BE49-F238E27FC236}">
                <a16:creationId xmlns:a16="http://schemas.microsoft.com/office/drawing/2014/main" id="{D5B41E5F-CCDE-9D53-DC31-A6A7472D8847}"/>
              </a:ext>
            </a:extLst>
          </p:cNvPr>
          <p:cNvSpPr txBox="1">
            <a:spLocks/>
          </p:cNvSpPr>
          <p:nvPr/>
        </p:nvSpPr>
        <p:spPr>
          <a:xfrm>
            <a:off x="712099" y="2222500"/>
            <a:ext cx="10443581" cy="3887355"/>
          </a:xfrm>
          <a:prstGeom prst="rect">
            <a:avLst/>
          </a:prstGeom>
        </p:spPr>
        <p:txBody>
          <a:bodyPr vert="horz" lIns="0" tIns="45720" rIns="0" bIns="45720" rtlCol="0">
            <a:normAutofit/>
          </a:bodyPr>
          <a:lstStyle>
            <a:lvl1pPr marL="514350" indent="-514350" algn="l" defTabSz="914400" rtl="0" eaLnBrk="1" latinLnBrk="0" hangingPunct="1">
              <a:lnSpc>
                <a:spcPct val="100000"/>
              </a:lnSpc>
              <a:spcBef>
                <a:spcPts val="1200"/>
              </a:spcBef>
              <a:spcAft>
                <a:spcPts val="1800"/>
              </a:spcAft>
              <a:buClr>
                <a:schemeClr val="accent1"/>
              </a:buClr>
              <a:buSzPct val="100000"/>
              <a:buFont typeface="+mj-lt"/>
              <a:buAutoNum type="arabicPeriod"/>
              <a:defRPr sz="3200" kern="1200">
                <a:solidFill>
                  <a:schemeClr val="tx1"/>
                </a:solidFill>
                <a:latin typeface="+mn-lt"/>
                <a:ea typeface="+mn-ea"/>
                <a:cs typeface="+mn-cs"/>
              </a:defRPr>
            </a:lvl1pPr>
            <a:lvl2pPr marL="715518" indent="-514350" algn="l" defTabSz="914400" rtl="0" eaLnBrk="1" latinLnBrk="0" hangingPunct="1">
              <a:lnSpc>
                <a:spcPct val="100000"/>
              </a:lnSpc>
              <a:spcBef>
                <a:spcPts val="1200"/>
              </a:spcBef>
              <a:spcAft>
                <a:spcPts val="1800"/>
              </a:spcAft>
              <a:buClr>
                <a:schemeClr val="accent1"/>
              </a:buClr>
              <a:buFont typeface="+mj-lt"/>
              <a:buAutoNum type="alphaLcParen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41248" lvl="2" indent="-457200">
              <a:spcBef>
                <a:spcPts val="0"/>
              </a:spcBef>
              <a:spcAft>
                <a:spcPts val="1200"/>
              </a:spcAft>
              <a:buFont typeface="+mj-lt"/>
              <a:buAutoNum type="alphaLcParenR" startAt="14"/>
            </a:pPr>
            <a:r>
              <a:rPr lang="en-US" sz="2400" dirty="0"/>
              <a:t>Recent and future District presentations and activities (cont.)</a:t>
            </a:r>
          </a:p>
          <a:p>
            <a:pPr marL="1574320" lvl="6" indent="-457200">
              <a:buFont typeface="+mj-lt"/>
              <a:buAutoNum type="alphaLcPeriod"/>
            </a:pPr>
            <a:r>
              <a:rPr lang="en-US" sz="2400" dirty="0"/>
              <a:t>Groundwater Conservation Grant packets mailed out January 3, 2024</a:t>
            </a:r>
          </a:p>
          <a:p>
            <a:pPr marL="1574320" lvl="6" indent="-457200">
              <a:buFont typeface="+mj-lt"/>
              <a:buAutoNum type="alphaLcPeriod"/>
            </a:pPr>
            <a:r>
              <a:rPr lang="en-US" sz="2400" dirty="0"/>
              <a:t>Brazos G Regional Water Planning Group Groundwater Committee meeting of January 17, 2024</a:t>
            </a:r>
          </a:p>
          <a:p>
            <a:pPr marL="1574320" lvl="6" indent="-457200">
              <a:buFont typeface="+mj-lt"/>
              <a:buAutoNum type="alphaLcPeriod"/>
            </a:pPr>
            <a:r>
              <a:rPr lang="en-US" sz="2400" dirty="0"/>
              <a:t>Texas Groundwater Association Conference of January 23-26, 2024</a:t>
            </a:r>
          </a:p>
          <a:p>
            <a:pPr marL="1574320" lvl="6" indent="-457200">
              <a:buFont typeface="+mj-lt"/>
              <a:buAutoNum type="alphaLcPeriod"/>
            </a:pPr>
            <a:r>
              <a:rPr lang="en-US" sz="2400" dirty="0"/>
              <a:t>Texas Alliance of Groundwater Districts meeting of January 30-31, 2024</a:t>
            </a:r>
          </a:p>
          <a:p>
            <a:pPr marL="726948" lvl="2" indent="-342900">
              <a:buFont typeface="+mj-lt"/>
              <a:buAutoNum type="alphaLcParenR" startAt="14"/>
            </a:pPr>
            <a:endParaRPr lang="en-US" dirty="0"/>
          </a:p>
        </p:txBody>
      </p:sp>
    </p:spTree>
    <p:extLst>
      <p:ext uri="{BB962C8B-B14F-4D97-AF65-F5344CB8AC3E}">
        <p14:creationId xmlns:p14="http://schemas.microsoft.com/office/powerpoint/2010/main" val="251723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A586-817B-A80F-9B27-6298E3A77369}"/>
              </a:ext>
            </a:extLst>
          </p:cNvPr>
          <p:cNvSpPr>
            <a:spLocks noGrp="1"/>
          </p:cNvSpPr>
          <p:nvPr>
            <p:ph type="title"/>
          </p:nvPr>
        </p:nvSpPr>
        <p:spPr>
          <a:xfrm>
            <a:off x="1097280" y="263528"/>
            <a:ext cx="10058400" cy="1450757"/>
          </a:xfrm>
        </p:spPr>
        <p:txBody>
          <a:bodyPr/>
          <a:lstStyle/>
          <a:p>
            <a:r>
              <a:rPr lang="en-US" dirty="0"/>
              <a:t>Agenda</a:t>
            </a:r>
          </a:p>
        </p:txBody>
      </p:sp>
      <p:sp>
        <p:nvSpPr>
          <p:cNvPr id="6" name="Content Placeholder 2">
            <a:extLst>
              <a:ext uri="{FF2B5EF4-FFF2-40B4-BE49-F238E27FC236}">
                <a16:creationId xmlns:a16="http://schemas.microsoft.com/office/drawing/2014/main" id="{D5B41E5F-CCDE-9D53-DC31-A6A7472D8847}"/>
              </a:ext>
            </a:extLst>
          </p:cNvPr>
          <p:cNvSpPr txBox="1">
            <a:spLocks/>
          </p:cNvSpPr>
          <p:nvPr/>
        </p:nvSpPr>
        <p:spPr>
          <a:xfrm>
            <a:off x="1205345" y="2222500"/>
            <a:ext cx="9950335" cy="3887355"/>
          </a:xfrm>
          <a:prstGeom prst="rect">
            <a:avLst/>
          </a:prstGeom>
        </p:spPr>
        <p:txBody>
          <a:bodyPr vert="horz" lIns="0" tIns="45720" rIns="0" bIns="45720" rtlCol="0">
            <a:normAutofit/>
          </a:bodyPr>
          <a:lstStyle>
            <a:lvl1pPr marL="514350" indent="-514350" algn="l" defTabSz="914400" rtl="0" eaLnBrk="1" latinLnBrk="0" hangingPunct="1">
              <a:lnSpc>
                <a:spcPct val="100000"/>
              </a:lnSpc>
              <a:spcBef>
                <a:spcPts val="1200"/>
              </a:spcBef>
              <a:spcAft>
                <a:spcPts val="1800"/>
              </a:spcAft>
              <a:buClr>
                <a:schemeClr val="accent1"/>
              </a:buClr>
              <a:buSzPct val="100000"/>
              <a:buFont typeface="+mj-lt"/>
              <a:buAutoNum type="arabicPeriod"/>
              <a:defRPr sz="3200" kern="1200">
                <a:solidFill>
                  <a:schemeClr val="tx1"/>
                </a:solidFill>
                <a:latin typeface="+mn-lt"/>
                <a:ea typeface="+mn-ea"/>
                <a:cs typeface="+mn-cs"/>
              </a:defRPr>
            </a:lvl1pPr>
            <a:lvl2pPr marL="715518" indent="-514350" algn="l" defTabSz="914400" rtl="0" eaLnBrk="1" latinLnBrk="0" hangingPunct="1">
              <a:lnSpc>
                <a:spcPct val="100000"/>
              </a:lnSpc>
              <a:spcBef>
                <a:spcPts val="1200"/>
              </a:spcBef>
              <a:spcAft>
                <a:spcPts val="1800"/>
              </a:spcAft>
              <a:buClr>
                <a:schemeClr val="accent1"/>
              </a:buClr>
              <a:buFont typeface="+mj-lt"/>
              <a:buAutoNum type="alphaLcParen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mj-lt"/>
              <a:buAutoNum type="arabicPeriod" startAt="8"/>
            </a:pPr>
            <a:r>
              <a:rPr lang="en-US" sz="2400" dirty="0"/>
              <a:t>Regular Agenda</a:t>
            </a:r>
          </a:p>
          <a:p>
            <a:pPr marL="1092708" marR="0" lvl="4" indent="-342900" algn="l" defTabSz="4572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chemeClr val="tx1"/>
                </a:solidFill>
                <a:effectLst/>
                <a:uLnTx/>
                <a:uFillTx/>
                <a:latin typeface="Calibri"/>
                <a:ea typeface="+mn-ea"/>
                <a:cs typeface="+mn-cs"/>
              </a:rPr>
              <a:t>Report from David Smith, Texas 4-H Water Ambassadors</a:t>
            </a:r>
          </a:p>
          <a:p>
            <a:pPr marL="1092708" marR="0" lvl="4" indent="-342900" algn="l" defTabSz="4572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chemeClr val="tx1"/>
                </a:solidFill>
                <a:effectLst/>
                <a:uLnTx/>
                <a:uFillTx/>
                <a:latin typeface="Calibri"/>
                <a:ea typeface="+mn-ea"/>
                <a:cs typeface="+mn-cs"/>
              </a:rPr>
              <a:t>Consider </a:t>
            </a:r>
            <a:r>
              <a:rPr kumimoji="0" lang="en-US" sz="2400" b="0" i="0" u="none" strike="noStrike" kern="1200" cap="none" spc="0" normalizeH="0" baseline="0" noProof="0" dirty="0">
                <a:ln>
                  <a:noFill/>
                </a:ln>
                <a:solidFill>
                  <a:schemeClr val="tx1"/>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sponsorship</a:t>
            </a:r>
            <a:r>
              <a:rPr kumimoji="0" lang="en-US" sz="2400" b="0" i="0" u="none" strike="noStrike" kern="1200" cap="none" spc="0" normalizeH="0" baseline="0" noProof="0" dirty="0">
                <a:ln>
                  <a:noFill/>
                </a:ln>
                <a:solidFill>
                  <a:schemeClr val="tx1"/>
                </a:solidFill>
                <a:effectLst/>
                <a:uLnTx/>
                <a:uFillTx/>
                <a:latin typeface="Calibri"/>
                <a:ea typeface="+mn-ea"/>
                <a:cs typeface="+mn-cs"/>
              </a:rPr>
              <a:t> for 2024 of Texas </a:t>
            </a:r>
            <a:r>
              <a:rPr kumimoji="0" lang="en-US" sz="2400" b="0" i="0" u="none" strike="noStrike" kern="1200" cap="none" spc="0" normalizeH="0" baseline="0" noProof="0" dirty="0">
                <a:ln>
                  <a:noFill/>
                </a:ln>
                <a:solidFill>
                  <a:schemeClr val="tx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4-H </a:t>
            </a:r>
            <a:r>
              <a:rPr kumimoji="0" lang="en-US" sz="2400" b="0" i="0" u="none" strike="noStrike" kern="1200" cap="none" spc="0" normalizeH="0" baseline="0" noProof="0" dirty="0">
                <a:ln>
                  <a:noFill/>
                </a:ln>
                <a:solidFill>
                  <a:schemeClr val="tx1"/>
                </a:solidFill>
                <a:effectLst/>
                <a:uLnTx/>
                <a:uFillTx/>
                <a:latin typeface="Calibri"/>
                <a:ea typeface="+mn-ea"/>
                <a:cs typeface="+mn-cs"/>
              </a:rPr>
              <a:t>Water Ambassadors</a:t>
            </a:r>
          </a:p>
          <a:p>
            <a:pPr marL="1092708" marR="0" lvl="4" indent="-342900" algn="l" defTabSz="4572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chemeClr val="tx1"/>
                </a:solidFill>
                <a:effectLst/>
                <a:uLnTx/>
                <a:uFillTx/>
                <a:latin typeface="Calibri"/>
                <a:ea typeface="+mn-ea"/>
                <a:cs typeface="+mn-cs"/>
              </a:rPr>
              <a:t>Appointment of Financial Officers</a:t>
            </a:r>
          </a:p>
          <a:p>
            <a:pPr marL="1092708" marR="0" lvl="4" indent="-342900" algn="l" defTabSz="4572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chemeClr val="tx1"/>
                </a:solidFill>
                <a:effectLst/>
                <a:uLnTx/>
                <a:uFillTx/>
                <a:latin typeface="Calibri"/>
                <a:ea typeface="+mn-ea"/>
                <a:cs typeface="+mn-cs"/>
              </a:rPr>
              <a:t>Board training</a:t>
            </a:r>
            <a:endParaRPr lang="en-US" sz="2400" dirty="0">
              <a:solidFill>
                <a:schemeClr val="tx1"/>
              </a:solidFill>
            </a:endParaRPr>
          </a:p>
        </p:txBody>
      </p:sp>
    </p:spTree>
    <p:extLst>
      <p:ext uri="{BB962C8B-B14F-4D97-AF65-F5344CB8AC3E}">
        <p14:creationId xmlns:p14="http://schemas.microsoft.com/office/powerpoint/2010/main" val="2686027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holding a globe">
            <a:extLst>
              <a:ext uri="{FF2B5EF4-FFF2-40B4-BE49-F238E27FC236}">
                <a16:creationId xmlns:a16="http://schemas.microsoft.com/office/drawing/2014/main" id="{7499E39C-D81A-A3B3-0377-3C111B5F67B4}"/>
              </a:ext>
            </a:extLst>
          </p:cNvPr>
          <p:cNvPicPr>
            <a:picLocks noChangeAspect="1"/>
          </p:cNvPicPr>
          <p:nvPr/>
        </p:nvPicPr>
        <p:blipFill rotWithShape="1">
          <a:blip r:embed="rId2">
            <a:alphaModFix amt="40000"/>
          </a:blip>
          <a:srcRect t="14034" r="9090" b="-1"/>
          <a:stretch/>
        </p:blipFill>
        <p:spPr>
          <a:xfrm>
            <a:off x="1609" y="10"/>
            <a:ext cx="12188805" cy="6857990"/>
          </a:xfrm>
          <a:prstGeom prst="rect">
            <a:avLst/>
          </a:prstGeom>
        </p:spPr>
      </p:pic>
      <p:sp>
        <p:nvSpPr>
          <p:cNvPr id="3" name="Title 2"/>
          <p:cNvSpPr>
            <a:spLocks noGrp="1"/>
          </p:cNvSpPr>
          <p:nvPr>
            <p:ph type="ctrTitle"/>
          </p:nvPr>
        </p:nvSpPr>
        <p:spPr>
          <a:xfrm>
            <a:off x="1372830" y="3014139"/>
            <a:ext cx="9446340" cy="1825096"/>
          </a:xfrm>
        </p:spPr>
        <p:txBody>
          <a:bodyPr>
            <a:normAutofit/>
          </a:bodyPr>
          <a:lstStyle/>
          <a:p>
            <a:r>
              <a:rPr lang="en-US" sz="4200" dirty="0">
                <a:latin typeface="Montserrat" panose="00000500000000000000" pitchFamily="2" charset="0"/>
              </a:rPr>
              <a:t>Conflicts of interest in the Groundwater District World </a:t>
            </a:r>
            <a:endParaRPr lang="en-US" sz="4200" dirty="0"/>
          </a:p>
        </p:txBody>
      </p:sp>
      <p:sp>
        <p:nvSpPr>
          <p:cNvPr id="2" name="Subtitle 1"/>
          <p:cNvSpPr>
            <a:spLocks noGrp="1"/>
          </p:cNvSpPr>
          <p:nvPr>
            <p:ph type="subTitle" idx="1"/>
          </p:nvPr>
        </p:nvSpPr>
        <p:spPr>
          <a:xfrm>
            <a:off x="1372830" y="4842935"/>
            <a:ext cx="9446340" cy="685800"/>
          </a:xfrm>
        </p:spPr>
        <p:txBody>
          <a:bodyPr>
            <a:normAutofit/>
          </a:bodyPr>
          <a:lstStyle/>
          <a:p>
            <a:r>
              <a:rPr lang="en-US" dirty="0">
                <a:effectLst>
                  <a:outerShdw blurRad="38100" dist="38100" dir="2700000" algn="tl">
                    <a:srgbClr val="000000">
                      <a:alpha val="43137"/>
                    </a:srgbClr>
                  </a:outerShdw>
                </a:effectLst>
              </a:rPr>
              <a:t>An Ethical Journey for Directors  </a:t>
            </a:r>
          </a:p>
          <a:p>
            <a:pPr algn="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 a Board Member now </a:t>
            </a:r>
          </a:p>
        </p:txBody>
      </p:sp>
      <p:sp>
        <p:nvSpPr>
          <p:cNvPr id="5" name="Text Placeholder 4"/>
          <p:cNvSpPr>
            <a:spLocks noGrp="1"/>
          </p:cNvSpPr>
          <p:nvPr>
            <p:ph type="body" idx="1"/>
          </p:nvPr>
        </p:nvSpPr>
        <p:spPr/>
        <p:txBody>
          <a:bodyPr/>
          <a:lstStyle/>
          <a:p>
            <a:r>
              <a:rPr lang="en-US" dirty="0"/>
              <a:t>Do I leave my personal position at home…..?</a:t>
            </a:r>
          </a:p>
        </p:txBody>
      </p:sp>
    </p:spTree>
    <p:extLst>
      <p:ext uri="{BB962C8B-B14F-4D97-AF65-F5344CB8AC3E}">
        <p14:creationId xmlns:p14="http://schemas.microsoft.com/office/powerpoint/2010/main" val="153178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16013" y="673241"/>
            <a:ext cx="5950364" cy="3446373"/>
          </a:xfrm>
          <a:noFill/>
          <a:ln w="19050">
            <a:noFill/>
            <a:prstDash val="dash"/>
          </a:ln>
        </p:spPr>
        <p:txBody>
          <a:bodyPr vert="horz" lIns="91440" tIns="45720" rIns="91440" bIns="45720" rtlCol="0" anchor="b">
            <a:normAutofit/>
          </a:bodyPr>
          <a:lstStyle/>
          <a:p>
            <a:pPr defTabSz="914400"/>
            <a:r>
              <a:rPr lang="en-US" sz="4800"/>
              <a:t>I would argue, yes…..sort of</a:t>
            </a:r>
          </a:p>
        </p:txBody>
      </p:sp>
      <p:pic>
        <p:nvPicPr>
          <p:cNvPr id="6" name="Picture 5" descr="Wood human figure">
            <a:extLst>
              <a:ext uri="{FF2B5EF4-FFF2-40B4-BE49-F238E27FC236}">
                <a16:creationId xmlns:a16="http://schemas.microsoft.com/office/drawing/2014/main" id="{2B726C5D-6902-183E-C7B4-F043C55745D1}"/>
              </a:ext>
            </a:extLst>
          </p:cNvPr>
          <p:cNvPicPr>
            <a:picLocks noChangeAspect="1"/>
          </p:cNvPicPr>
          <p:nvPr/>
        </p:nvPicPr>
        <p:blipFill rotWithShape="1">
          <a:blip r:embed="rId2"/>
          <a:srcRect l="2069" r="52642" b="-1"/>
          <a:stretch/>
        </p:blipFill>
        <p:spPr>
          <a:xfrm>
            <a:off x="1586" y="10"/>
            <a:ext cx="4653077" cy="6857990"/>
          </a:xfrm>
          <a:prstGeom prst="rect">
            <a:avLst/>
          </a:prstGeom>
        </p:spPr>
      </p:pic>
    </p:spTree>
    <p:extLst>
      <p:ext uri="{BB962C8B-B14F-4D97-AF65-F5344CB8AC3E}">
        <p14:creationId xmlns:p14="http://schemas.microsoft.com/office/powerpoint/2010/main" val="340588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877434" y="1327170"/>
            <a:ext cx="3645728" cy="4199513"/>
          </a:xfrm>
        </p:spPr>
        <p:txBody>
          <a:bodyPr>
            <a:normAutofit/>
          </a:bodyPr>
          <a:lstStyle/>
          <a:p>
            <a:pPr algn="l"/>
            <a:r>
              <a:rPr lang="en-US" sz="3100" dirty="0">
                <a:solidFill>
                  <a:srgbClr val="FFFFFF"/>
                </a:solidFill>
              </a:rPr>
              <a:t>Accepting the role of </a:t>
            </a:r>
            <a:br>
              <a:rPr lang="en-US" sz="3100" dirty="0">
                <a:solidFill>
                  <a:srgbClr val="FFFFFF"/>
                </a:solidFill>
              </a:rPr>
            </a:br>
            <a:r>
              <a:rPr lang="en-US" sz="3100" dirty="0">
                <a:solidFill>
                  <a:srgbClr val="FFFFFF"/>
                </a:solidFill>
              </a:rPr>
              <a:t>Director</a:t>
            </a:r>
          </a:p>
        </p:txBody>
      </p:sp>
      <p:sp>
        <p:nvSpPr>
          <p:cNvPr id="4" name="Content Placeholder 3"/>
          <p:cNvSpPr>
            <a:spLocks noGrp="1"/>
          </p:cNvSpPr>
          <p:nvPr>
            <p:ph idx="1"/>
          </p:nvPr>
        </p:nvSpPr>
        <p:spPr>
          <a:xfrm>
            <a:off x="609600" y="533400"/>
            <a:ext cx="6857999" cy="5943600"/>
          </a:xfrm>
        </p:spPr>
        <p:txBody>
          <a:bodyPr anchor="ctr">
            <a:normAutofit/>
          </a:bodyPr>
          <a:lstStyle/>
          <a:p>
            <a:pPr marL="0" indent="0" algn="just">
              <a:buNone/>
            </a:pPr>
            <a:r>
              <a:rPr lang="en-US" sz="2800" dirty="0"/>
              <a:t>As a Director you are accepting </a:t>
            </a:r>
            <a:r>
              <a:rPr lang="en-US" sz="2800" i="1" dirty="0"/>
              <a:t>a </a:t>
            </a:r>
            <a:r>
              <a:rPr lang="en-US" sz="2800" b="1" i="1" dirty="0"/>
              <a:t>fiduciary responsibility</a:t>
            </a:r>
            <a:r>
              <a:rPr lang="en-US" sz="2800" b="1" dirty="0"/>
              <a:t> </a:t>
            </a:r>
            <a:r>
              <a:rPr lang="en-US" sz="2800" dirty="0"/>
              <a:t>to principles that  </a:t>
            </a:r>
            <a:r>
              <a:rPr lang="en-US" sz="2800" b="1" i="1" dirty="0"/>
              <a:t>transcend</a:t>
            </a:r>
            <a:r>
              <a:rPr lang="en-US" sz="2800" dirty="0"/>
              <a:t> your personal beliefs and may even be contrary to those beliefs; </a:t>
            </a:r>
          </a:p>
          <a:p>
            <a:pPr marL="0" indent="0" algn="just">
              <a:buNone/>
            </a:pPr>
            <a:r>
              <a:rPr lang="en-US" sz="2800" dirty="0"/>
              <a:t>These principles have clear ethical implications.  </a:t>
            </a:r>
          </a:p>
          <a:p>
            <a:pPr marL="0" indent="0" algn="just">
              <a:buNone/>
            </a:pPr>
            <a:r>
              <a:rPr lang="en-US" sz="2800" dirty="0"/>
              <a:t>Being a Director means you accept the obligation to treat all persons fairly, even if those persons happen to have radically different viewpoints than you.  </a:t>
            </a:r>
          </a:p>
          <a:p>
            <a:pPr marL="0" indent="0" algn="just">
              <a:buNone/>
            </a:pPr>
            <a:endParaRPr lang="en-US" sz="2800" dirty="0"/>
          </a:p>
          <a:p>
            <a:pPr marL="0" indent="0" algn="just">
              <a:buNone/>
            </a:pPr>
            <a:r>
              <a:rPr lang="en-US" sz="2800" dirty="0"/>
              <a:t>Your views are not superior to theirs.</a:t>
            </a:r>
          </a:p>
          <a:p>
            <a:pPr marL="0" indent="0">
              <a:buNone/>
            </a:pPr>
            <a:endParaRPr lang="en-US" sz="2000" dirty="0"/>
          </a:p>
        </p:txBody>
      </p:sp>
    </p:spTree>
    <p:extLst>
      <p:ext uri="{BB962C8B-B14F-4D97-AF65-F5344CB8AC3E}">
        <p14:creationId xmlns:p14="http://schemas.microsoft.com/office/powerpoint/2010/main" val="34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8FA7B9D-2A81-4C7D-4FC1-E524FD152141}"/>
              </a:ext>
            </a:extLst>
          </p:cNvPr>
          <p:cNvSpPr>
            <a:spLocks noGrp="1"/>
          </p:cNvSpPr>
          <p:nvPr>
            <p:ph type="title"/>
          </p:nvPr>
        </p:nvSpPr>
        <p:spPr>
          <a:xfrm>
            <a:off x="4090507" y="764373"/>
            <a:ext cx="7434070" cy="683427"/>
          </a:xfrm>
        </p:spPr>
        <p:txBody>
          <a:bodyPr>
            <a:normAutofit/>
          </a:bodyPr>
          <a:lstStyle/>
          <a:p>
            <a:r>
              <a:rPr lang="en-US" dirty="0"/>
              <a:t>Fiduciary</a:t>
            </a:r>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780E026D-24BA-85B4-9EED-8A5DD210762C}"/>
              </a:ext>
            </a:extLst>
          </p:cNvPr>
          <p:cNvSpPr>
            <a:spLocks noGrp="1"/>
          </p:cNvSpPr>
          <p:nvPr>
            <p:ph idx="1"/>
          </p:nvPr>
        </p:nvSpPr>
        <p:spPr>
          <a:xfrm>
            <a:off x="4090507" y="1600200"/>
            <a:ext cx="7454077" cy="4953000"/>
          </a:xfrm>
        </p:spPr>
        <p:txBody>
          <a:bodyPr>
            <a:normAutofit lnSpcReduction="10000"/>
          </a:bodyPr>
          <a:lstStyle/>
          <a:p>
            <a:pPr marL="0" indent="0">
              <a:buNone/>
            </a:pPr>
            <a:r>
              <a:rPr lang="en-US" sz="2300" dirty="0"/>
              <a:t>In the Public Servant Arena:</a:t>
            </a:r>
          </a:p>
          <a:p>
            <a:pPr algn="just"/>
            <a:r>
              <a:rPr lang="en-US" sz="2300" dirty="0"/>
              <a:t>Certainly when the public chooses an elected official or one is appointed as is the case with  the Post Oak Directors, the public is putting its trust and confidence in him or her to act in the public’s best interests. </a:t>
            </a:r>
          </a:p>
          <a:p>
            <a:pPr algn="just"/>
            <a:r>
              <a:rPr lang="en-US" sz="2300" dirty="0"/>
              <a:t>The same can be said when one becomes an employee of a public agency. The agency trusts everyone on its team to put the public’s interests first. </a:t>
            </a:r>
          </a:p>
          <a:p>
            <a:pPr algn="just"/>
            <a:r>
              <a:rPr lang="en-US" sz="2300" dirty="0"/>
              <a:t>Indeed, always putting the public’s interests first is the essence of public service ethics.</a:t>
            </a:r>
          </a:p>
          <a:p>
            <a:pPr algn="just"/>
            <a:r>
              <a:rPr lang="en-US" sz="2300" dirty="0"/>
              <a:t>A fiduciary is also someone who acts for another. That is why trust and confidence are so important.</a:t>
            </a:r>
          </a:p>
          <a:p>
            <a:endParaRPr lang="en-US" sz="1900" dirty="0"/>
          </a:p>
        </p:txBody>
      </p:sp>
    </p:spTree>
    <p:extLst>
      <p:ext uri="{BB962C8B-B14F-4D97-AF65-F5344CB8AC3E}">
        <p14:creationId xmlns:p14="http://schemas.microsoft.com/office/powerpoint/2010/main" val="14809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36CC-1EB2-F170-0E63-4A9E40A07277}"/>
              </a:ext>
            </a:extLst>
          </p:cNvPr>
          <p:cNvSpPr>
            <a:spLocks noGrp="1"/>
          </p:cNvSpPr>
          <p:nvPr>
            <p:ph type="title"/>
          </p:nvPr>
        </p:nvSpPr>
        <p:spPr/>
        <p:txBody>
          <a:bodyPr/>
          <a:lstStyle/>
          <a:p>
            <a:r>
              <a:rPr lang="en-US" dirty="0"/>
              <a:t>Fiduciary Obligations</a:t>
            </a:r>
          </a:p>
        </p:txBody>
      </p:sp>
      <p:sp>
        <p:nvSpPr>
          <p:cNvPr id="3" name="Content Placeholder 2">
            <a:extLst>
              <a:ext uri="{FF2B5EF4-FFF2-40B4-BE49-F238E27FC236}">
                <a16:creationId xmlns:a16="http://schemas.microsoft.com/office/drawing/2014/main" id="{13178F7C-CCF9-C85C-7AD5-F61CFFAEA7BA}"/>
              </a:ext>
            </a:extLst>
          </p:cNvPr>
          <p:cNvSpPr>
            <a:spLocks noGrp="1"/>
          </p:cNvSpPr>
          <p:nvPr>
            <p:ph idx="1"/>
          </p:nvPr>
        </p:nvSpPr>
        <p:spPr/>
        <p:txBody>
          <a:bodyPr/>
          <a:lstStyle/>
          <a:p>
            <a:pPr marL="0" indent="0">
              <a:buNone/>
            </a:pPr>
            <a:r>
              <a:rPr lang="en-US" dirty="0"/>
              <a:t>So, what are those obligations in the government context?</a:t>
            </a:r>
          </a:p>
          <a:p>
            <a:pPr marL="0" indent="0">
              <a:buNone/>
            </a:pPr>
            <a:r>
              <a:rPr lang="en-US" dirty="0"/>
              <a:t>	•  The duty of care;</a:t>
            </a:r>
          </a:p>
          <a:p>
            <a:pPr marL="0" indent="0">
              <a:buNone/>
            </a:pPr>
            <a:r>
              <a:rPr lang="en-US" dirty="0"/>
              <a:t>	•  The duty of loyalty;</a:t>
            </a:r>
          </a:p>
          <a:p>
            <a:pPr marL="0" indent="0">
              <a:buNone/>
            </a:pPr>
            <a:r>
              <a:rPr lang="en-US" dirty="0"/>
              <a:t>	•  The duty of impartiality;</a:t>
            </a:r>
          </a:p>
          <a:p>
            <a:pPr marL="0" indent="0">
              <a:buNone/>
            </a:pPr>
            <a:r>
              <a:rPr lang="en-US" dirty="0"/>
              <a:t>	•  The duty of accountability (</a:t>
            </a:r>
            <a:r>
              <a:rPr lang="en-US" dirty="0" err="1"/>
              <a:t>Ponet</a:t>
            </a:r>
            <a:r>
              <a:rPr lang="en-US" dirty="0"/>
              <a:t> &amp; </a:t>
            </a:r>
            <a:r>
              <a:rPr lang="en-US" dirty="0" err="1"/>
              <a:t>Leib</a:t>
            </a:r>
            <a:r>
              <a:rPr lang="en-US" dirty="0"/>
              <a:t>, 2011; </a:t>
            </a:r>
            <a:r>
              <a:rPr lang="en-US" dirty="0" err="1"/>
              <a:t>Natelson</a:t>
            </a:r>
            <a:r>
              <a:rPr lang="en-US" dirty="0"/>
              <a:t>, 2004); and</a:t>
            </a:r>
          </a:p>
          <a:p>
            <a:pPr marL="0" indent="0">
              <a:buNone/>
            </a:pPr>
            <a:r>
              <a:rPr lang="en-US" dirty="0"/>
              <a:t>	•  The duty to preserve the public’s trust in government (Wechsler, 2013).</a:t>
            </a:r>
          </a:p>
          <a:p>
            <a:endParaRPr lang="en-US" dirty="0"/>
          </a:p>
        </p:txBody>
      </p:sp>
    </p:spTree>
    <p:extLst>
      <p:ext uri="{BB962C8B-B14F-4D97-AF65-F5344CB8AC3E}">
        <p14:creationId xmlns:p14="http://schemas.microsoft.com/office/powerpoint/2010/main" val="815725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BD2F-FE8C-4547-AA2D-0FA1ED77E4C5}"/>
              </a:ext>
            </a:extLst>
          </p:cNvPr>
          <p:cNvSpPr>
            <a:spLocks noGrp="1"/>
          </p:cNvSpPr>
          <p:nvPr>
            <p:ph type="title"/>
          </p:nvPr>
        </p:nvSpPr>
        <p:spPr>
          <a:xfrm>
            <a:off x="2896433" y="764373"/>
            <a:ext cx="8608358" cy="1293028"/>
          </a:xfrm>
        </p:spPr>
        <p:txBody>
          <a:bodyPr>
            <a:normAutofit/>
          </a:bodyPr>
          <a:lstStyle/>
          <a:p>
            <a:r>
              <a:rPr lang="en-US"/>
              <a:t>FIDUCIARY </a:t>
            </a:r>
            <a:br>
              <a:rPr lang="en-US"/>
            </a:br>
            <a:r>
              <a:rPr lang="en-US"/>
              <a:t>responsibility</a:t>
            </a:r>
          </a:p>
        </p:txBody>
      </p:sp>
      <p:graphicFrame>
        <p:nvGraphicFramePr>
          <p:cNvPr id="14" name="Content Placeholder 2">
            <a:extLst>
              <a:ext uri="{FF2B5EF4-FFF2-40B4-BE49-F238E27FC236}">
                <a16:creationId xmlns:a16="http://schemas.microsoft.com/office/drawing/2014/main" id="{2C5F8CCB-1113-0119-A833-08D46D90C590}"/>
              </a:ext>
            </a:extLst>
          </p:cNvPr>
          <p:cNvGraphicFramePr>
            <a:graphicFrameLocks noGrp="1"/>
          </p:cNvGraphicFramePr>
          <p:nvPr>
            <p:ph idx="1"/>
          </p:nvPr>
        </p:nvGraphicFramePr>
        <p:xfrm>
          <a:off x="687209" y="2194561"/>
          <a:ext cx="10817582"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770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FE702BE2-A67A-BD70-D551-F4FCBFFDC1FA}"/>
              </a:ext>
            </a:extLst>
          </p:cNvPr>
          <p:cNvSpPr>
            <a:spLocks noGrp="1"/>
          </p:cNvSpPr>
          <p:nvPr>
            <p:ph type="title"/>
          </p:nvPr>
        </p:nvSpPr>
        <p:spPr>
          <a:xfrm>
            <a:off x="643466" y="804334"/>
            <a:ext cx="3471333" cy="5249333"/>
          </a:xfrm>
        </p:spPr>
        <p:txBody>
          <a:bodyPr>
            <a:normAutofit/>
          </a:bodyPr>
          <a:lstStyle/>
          <a:p>
            <a:r>
              <a:rPr lang="en-US" sz="3400">
                <a:solidFill>
                  <a:srgbClr val="FFFFFF"/>
                </a:solidFill>
              </a:rPr>
              <a:t>The Connection:  Fiduciary and </a:t>
            </a:r>
            <a:br>
              <a:rPr lang="en-US" sz="3400">
                <a:solidFill>
                  <a:srgbClr val="FFFFFF"/>
                </a:solidFill>
              </a:rPr>
            </a:br>
            <a:r>
              <a:rPr lang="en-US" sz="3400">
                <a:solidFill>
                  <a:srgbClr val="FFFFFF"/>
                </a:solidFill>
              </a:rPr>
              <a:t>conflicts of interest</a:t>
            </a:r>
          </a:p>
        </p:txBody>
      </p:sp>
      <p:sp>
        <p:nvSpPr>
          <p:cNvPr id="3" name="Content Placeholder 2">
            <a:extLst>
              <a:ext uri="{FF2B5EF4-FFF2-40B4-BE49-F238E27FC236}">
                <a16:creationId xmlns:a16="http://schemas.microsoft.com/office/drawing/2014/main" id="{5E40CF20-5F9F-0998-3C23-CA369BD95F37}"/>
              </a:ext>
            </a:extLst>
          </p:cNvPr>
          <p:cNvSpPr>
            <a:spLocks noGrp="1"/>
          </p:cNvSpPr>
          <p:nvPr>
            <p:ph idx="1"/>
          </p:nvPr>
        </p:nvSpPr>
        <p:spPr>
          <a:xfrm>
            <a:off x="5334000" y="685800"/>
            <a:ext cx="6271477" cy="5486400"/>
          </a:xfrm>
        </p:spPr>
        <p:txBody>
          <a:bodyPr anchor="ctr">
            <a:noAutofit/>
          </a:bodyPr>
          <a:lstStyle/>
          <a:p>
            <a:pPr marL="0" indent="0" algn="just">
              <a:buNone/>
            </a:pPr>
            <a:r>
              <a:rPr lang="en-US" sz="3600" dirty="0">
                <a:solidFill>
                  <a:schemeClr val="tx2"/>
                </a:solidFill>
              </a:rPr>
              <a:t>The premise underlying conflict-of- interest laws is that when decision-makers are in a position where they might reasonably be tempted to put their own interests ahead of the public, the best course of action is for them to step aside from the decision-making process. </a:t>
            </a:r>
          </a:p>
        </p:txBody>
      </p:sp>
    </p:spTree>
    <p:extLst>
      <p:ext uri="{BB962C8B-B14F-4D97-AF65-F5344CB8AC3E}">
        <p14:creationId xmlns:p14="http://schemas.microsoft.com/office/powerpoint/2010/main" val="213425824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A586-817B-A80F-9B27-6298E3A77369}"/>
              </a:ext>
            </a:extLst>
          </p:cNvPr>
          <p:cNvSpPr>
            <a:spLocks noGrp="1"/>
          </p:cNvSpPr>
          <p:nvPr>
            <p:ph type="title"/>
          </p:nvPr>
        </p:nvSpPr>
        <p:spPr>
          <a:xfrm>
            <a:off x="1097280" y="263528"/>
            <a:ext cx="10058400" cy="1450757"/>
          </a:xfrm>
        </p:spPr>
        <p:txBody>
          <a:bodyPr/>
          <a:lstStyle/>
          <a:p>
            <a:r>
              <a:rPr lang="en-US" dirty="0"/>
              <a:t>Agenda</a:t>
            </a:r>
          </a:p>
        </p:txBody>
      </p:sp>
      <p:sp>
        <p:nvSpPr>
          <p:cNvPr id="3" name="Content Placeholder 2">
            <a:extLst>
              <a:ext uri="{FF2B5EF4-FFF2-40B4-BE49-F238E27FC236}">
                <a16:creationId xmlns:a16="http://schemas.microsoft.com/office/drawing/2014/main" id="{D7CD5E78-75AF-335F-954D-A585A7BCB925}"/>
              </a:ext>
            </a:extLst>
          </p:cNvPr>
          <p:cNvSpPr>
            <a:spLocks noGrp="1"/>
          </p:cNvSpPr>
          <p:nvPr>
            <p:ph idx="1"/>
          </p:nvPr>
        </p:nvSpPr>
        <p:spPr/>
        <p:txBody>
          <a:bodyPr/>
          <a:lstStyle/>
          <a:p>
            <a:r>
              <a:rPr lang="en-US" dirty="0"/>
              <a:t>Pledge of Allegiance</a:t>
            </a:r>
          </a:p>
          <a:p>
            <a:pPr marL="0" indent="0">
              <a:buNone/>
            </a:pPr>
            <a:endParaRPr lang="en-US" dirty="0"/>
          </a:p>
        </p:txBody>
      </p:sp>
    </p:spTree>
    <p:extLst>
      <p:ext uri="{BB962C8B-B14F-4D97-AF65-F5344CB8AC3E}">
        <p14:creationId xmlns:p14="http://schemas.microsoft.com/office/powerpoint/2010/main" val="1874805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ubtitle 4">
            <a:extLst>
              <a:ext uri="{FF2B5EF4-FFF2-40B4-BE49-F238E27FC236}">
                <a16:creationId xmlns:a16="http://schemas.microsoft.com/office/drawing/2014/main" id="{10E96972-BBA1-4942-ADDD-A4E29D7D41AF}"/>
              </a:ext>
            </a:extLst>
          </p:cNvPr>
          <p:cNvSpPr>
            <a:spLocks noGrp="1"/>
          </p:cNvSpPr>
          <p:nvPr>
            <p:ph type="subTitle" idx="1"/>
          </p:nvPr>
        </p:nvSpPr>
        <p:spPr>
          <a:xfrm>
            <a:off x="2590800" y="2133602"/>
            <a:ext cx="7772400" cy="1198563"/>
          </a:xfrm>
        </p:spPr>
        <p:txBody>
          <a:bodyPr>
            <a:normAutofit/>
          </a:bodyPr>
          <a:lstStyle/>
          <a:p>
            <a:pPr algn="ctr">
              <a:defRPr/>
            </a:pPr>
            <a:r>
              <a:rPr lang="en-US" altLang="en-US" sz="4900" dirty="0">
                <a:solidFill>
                  <a:schemeClr val="tx2"/>
                </a:solidFill>
                <a:effectLst>
                  <a:outerShdw blurRad="38100" dist="38100" dir="2700000" algn="tl">
                    <a:srgbClr val="000000">
                      <a:alpha val="43137"/>
                    </a:srgbClr>
                  </a:outerShdw>
                </a:effectLst>
                <a:latin typeface="+mj-lt"/>
                <a:cs typeface="Tahoma" pitchFamily="34" charset="0"/>
              </a:rPr>
              <a:t>Conflicts of Interest</a:t>
            </a:r>
            <a:endParaRPr lang="en-US" altLang="en-US" sz="4900" dirty="0">
              <a:solidFill>
                <a:schemeClr val="tx2"/>
              </a:solidFill>
              <a:effectLst>
                <a:outerShdw blurRad="38100" dist="38100" dir="2700000" algn="tl">
                  <a:srgbClr val="000000">
                    <a:alpha val="43137"/>
                  </a:srgbClr>
                </a:outerShdw>
              </a:effectLst>
              <a:latin typeface="+mj-lt"/>
            </a:endParaRPr>
          </a:p>
          <a:p>
            <a:pPr algn="ctr">
              <a:defRPr/>
            </a:pPr>
            <a:r>
              <a:rPr lang="en-US" altLang="en-US" dirty="0"/>
              <a:t>Chapter 171, Texas Gov. Code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6" name="Rectangle 3">
            <a:extLst>
              <a:ext uri="{FF2B5EF4-FFF2-40B4-BE49-F238E27FC236}">
                <a16:creationId xmlns:a16="http://schemas.microsoft.com/office/drawing/2014/main" id="{83222D90-45DD-482F-B85B-E931E8BA8269}"/>
              </a:ext>
            </a:extLst>
          </p:cNvPr>
          <p:cNvSpPr>
            <a:spLocks noGrp="1" noChangeArrowheads="1"/>
          </p:cNvSpPr>
          <p:nvPr>
            <p:ph idx="1"/>
          </p:nvPr>
        </p:nvSpPr>
        <p:spPr>
          <a:xfrm>
            <a:off x="621187" y="2194561"/>
            <a:ext cx="6830821" cy="4024125"/>
          </a:xfrm>
        </p:spPr>
        <p:txBody>
          <a:bodyPr>
            <a:normAutofit/>
          </a:bodyPr>
          <a:lstStyle/>
          <a:p>
            <a:pPr marL="0" indent="0">
              <a:spcBef>
                <a:spcPts val="0"/>
              </a:spcBef>
              <a:spcAft>
                <a:spcPts val="600"/>
              </a:spcAft>
              <a:buNone/>
              <a:defRPr/>
            </a:pPr>
            <a:r>
              <a:rPr lang="en-US" altLang="en-US" b="1" dirty="0"/>
              <a:t>I’ve been appointed to a board, does that mean I’m a public official? </a:t>
            </a:r>
          </a:p>
          <a:p>
            <a:pPr marL="0" indent="0">
              <a:spcBef>
                <a:spcPts val="0"/>
              </a:spcBef>
              <a:spcAft>
                <a:spcPts val="600"/>
              </a:spcAft>
              <a:buNone/>
              <a:defRPr/>
            </a:pPr>
            <a:endParaRPr lang="en-US" altLang="en-US" b="1" dirty="0">
              <a:effectLst>
                <a:outerShdw blurRad="38100" dist="38100" dir="2700000" algn="tl">
                  <a:srgbClr val="000000">
                    <a:alpha val="43137"/>
                  </a:srgbClr>
                </a:outerShdw>
              </a:effectLst>
            </a:endParaRPr>
          </a:p>
          <a:p>
            <a:pPr marL="0" indent="0" algn="just">
              <a:spcBef>
                <a:spcPts val="0"/>
              </a:spcBef>
              <a:spcAft>
                <a:spcPts val="600"/>
              </a:spcAft>
              <a:buNone/>
              <a:defRPr/>
            </a:pPr>
            <a:r>
              <a:rPr lang="en-US" altLang="en-US" dirty="0"/>
              <a:t>Section 171.001(1) defines a local public official as "Local public official" means a member of a… local governmental entity who exercises responsibilities beyond those that are advisory in nature.</a:t>
            </a:r>
          </a:p>
        </p:txBody>
      </p:sp>
      <p:pic>
        <p:nvPicPr>
          <p:cNvPr id="34827" name="Graphic 34822" descr="Meeting">
            <a:extLst>
              <a:ext uri="{FF2B5EF4-FFF2-40B4-BE49-F238E27FC236}">
                <a16:creationId xmlns:a16="http://schemas.microsoft.com/office/drawing/2014/main" id="{FE146A15-E515-1E53-1998-58C405D92D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0779" y="1660399"/>
            <a:ext cx="3644013" cy="36440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9957" name="Rectangle 3">
            <a:extLst>
              <a:ext uri="{FF2B5EF4-FFF2-40B4-BE49-F238E27FC236}">
                <a16:creationId xmlns:a16="http://schemas.microsoft.com/office/drawing/2014/main" id="{A3A25EFC-FD70-4FF6-5F4D-65302123DFAB}"/>
              </a:ext>
            </a:extLst>
          </p:cNvPr>
          <p:cNvGraphicFramePr>
            <a:graphicFrameLocks noGrp="1"/>
          </p:cNvGraphicFramePr>
          <p:nvPr>
            <p:ph idx="1"/>
          </p:nvPr>
        </p:nvGraphicFramePr>
        <p:xfrm>
          <a:off x="5279685" y="746126"/>
          <a:ext cx="6288588" cy="5447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9F60BBB-6778-436D-9D67-04FFE5ACBA1A}"/>
              </a:ext>
            </a:extLst>
          </p:cNvPr>
          <p:cNvSpPr>
            <a:spLocks noGrp="1" noChangeArrowheads="1"/>
          </p:cNvSpPr>
          <p:nvPr>
            <p:ph type="title"/>
          </p:nvPr>
        </p:nvSpPr>
        <p:spPr>
          <a:xfrm>
            <a:off x="685018" y="764373"/>
            <a:ext cx="3172862" cy="5216013"/>
          </a:xfrm>
        </p:spPr>
        <p:txBody>
          <a:bodyPr>
            <a:normAutofit/>
          </a:bodyPr>
          <a:lstStyle/>
          <a:p>
            <a:pPr>
              <a:defRPr/>
            </a:pPr>
            <a:br>
              <a:rPr lang="en-US" altLang="en-US" sz="3700" b="1">
                <a:cs typeface="Tahoma" pitchFamily="34" charset="0"/>
              </a:rPr>
            </a:br>
            <a:r>
              <a:rPr lang="en-US" altLang="en-US" sz="3700" b="1">
                <a:cs typeface="Tahoma" pitchFamily="34" charset="0"/>
              </a:rPr>
              <a:t>Public Official Considered to have Family Member’s Interest </a:t>
            </a:r>
            <a:br>
              <a:rPr lang="en-US" altLang="en-US" sz="3700" b="1" u="sng"/>
            </a:br>
            <a:endParaRPr lang="en-US" altLang="en-US" sz="3700" b="1">
              <a:cs typeface="Tahoma" pitchFamily="34" charset="0"/>
            </a:endParaRPr>
          </a:p>
        </p:txBody>
      </p:sp>
      <p:sp>
        <p:nvSpPr>
          <p:cNvPr id="44035" name="Rectangle 3">
            <a:extLst>
              <a:ext uri="{FF2B5EF4-FFF2-40B4-BE49-F238E27FC236}">
                <a16:creationId xmlns:a16="http://schemas.microsoft.com/office/drawing/2014/main" id="{AF09826D-4984-9D3D-32EA-871F84CA975B}"/>
              </a:ext>
            </a:extLst>
          </p:cNvPr>
          <p:cNvSpPr>
            <a:spLocks noGrp="1"/>
          </p:cNvSpPr>
          <p:nvPr>
            <p:ph idx="1"/>
          </p:nvPr>
        </p:nvSpPr>
        <p:spPr>
          <a:xfrm>
            <a:off x="4370588" y="764373"/>
            <a:ext cx="7084755" cy="5216013"/>
          </a:xfrm>
        </p:spPr>
        <p:txBody>
          <a:bodyPr anchor="ctr">
            <a:normAutofit/>
          </a:bodyPr>
          <a:lstStyle/>
          <a:p>
            <a:pPr marL="0" indent="0">
              <a:buNone/>
            </a:pPr>
            <a:endParaRPr lang="en-US" altLang="en-US" sz="2000" b="1" u="sng" dirty="0"/>
          </a:p>
          <a:p>
            <a:pPr marL="0" indent="0" algn="just">
              <a:buNone/>
            </a:pPr>
            <a:r>
              <a:rPr lang="en-US" altLang="en-US" sz="2800" dirty="0"/>
              <a:t>A local public official is considered to have a substantial interest under this section if a person related to the official in the first degree by consanguinity or affinity, as determined under Chapter 573, Government Code, has a substantial interest under this section.</a:t>
            </a:r>
            <a:endParaRPr lang="en-US" altLang="en-US" sz="2800" b="1" u="sn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53BD267-C5C2-402F-9E4D-ABC53E63763F}"/>
              </a:ext>
            </a:extLst>
          </p:cNvPr>
          <p:cNvSpPr>
            <a:spLocks noGrp="1" noChangeArrowheads="1"/>
          </p:cNvSpPr>
          <p:nvPr>
            <p:ph type="title"/>
          </p:nvPr>
        </p:nvSpPr>
        <p:spPr>
          <a:xfrm>
            <a:off x="621185" y="764373"/>
            <a:ext cx="6255662" cy="1293028"/>
          </a:xfrm>
        </p:spPr>
        <p:txBody>
          <a:bodyPr>
            <a:normAutofit/>
          </a:bodyPr>
          <a:lstStyle/>
          <a:p>
            <a:pPr>
              <a:defRPr/>
            </a:pPr>
            <a:br>
              <a:rPr lang="en-US" altLang="en-US" sz="2800" b="1">
                <a:cs typeface="Tahoma" pitchFamily="34" charset="0"/>
              </a:rPr>
            </a:br>
            <a:br>
              <a:rPr lang="en-US" altLang="en-US" sz="2800" b="1" u="sng"/>
            </a:br>
            <a:endParaRPr lang="en-US" altLang="en-US" sz="2800" b="1">
              <a:cs typeface="Tahoma" pitchFamily="34" charset="0"/>
            </a:endParaRPr>
          </a:p>
        </p:txBody>
      </p:sp>
      <p:sp>
        <p:nvSpPr>
          <p:cNvPr id="41987" name="Rectangle 3">
            <a:extLst>
              <a:ext uri="{FF2B5EF4-FFF2-40B4-BE49-F238E27FC236}">
                <a16:creationId xmlns:a16="http://schemas.microsoft.com/office/drawing/2014/main" id="{F63FACE8-5E47-4F8D-B958-067DA5654C14}"/>
              </a:ext>
            </a:extLst>
          </p:cNvPr>
          <p:cNvSpPr>
            <a:spLocks noGrp="1" noChangeArrowheads="1"/>
          </p:cNvSpPr>
          <p:nvPr>
            <p:ph idx="1"/>
          </p:nvPr>
        </p:nvSpPr>
        <p:spPr>
          <a:xfrm>
            <a:off x="621187" y="2194561"/>
            <a:ext cx="6255661" cy="4024125"/>
          </a:xfrm>
        </p:spPr>
        <p:txBody>
          <a:bodyPr>
            <a:normAutofit/>
          </a:bodyPr>
          <a:lstStyle/>
          <a:p>
            <a:pPr marL="0" indent="0">
              <a:spcBef>
                <a:spcPts val="0"/>
              </a:spcBef>
              <a:spcAft>
                <a:spcPts val="600"/>
              </a:spcAft>
              <a:buNone/>
              <a:defRPr/>
            </a:pPr>
            <a:r>
              <a:rPr lang="en-US" altLang="en-US" sz="1700" b="1" dirty="0">
                <a:cs typeface="Tahoma" pitchFamily="34" charset="0"/>
              </a:rPr>
              <a:t>First Degree of Consanguinity (relationship by blood)</a:t>
            </a:r>
            <a:endParaRPr lang="en-US" altLang="en-US" sz="1700" b="1" u="sng" dirty="0"/>
          </a:p>
          <a:p>
            <a:pPr marL="0" indent="-609600">
              <a:spcBef>
                <a:spcPts val="0"/>
              </a:spcBef>
              <a:spcAft>
                <a:spcPts val="600"/>
              </a:spcAft>
              <a:defRPr/>
            </a:pPr>
            <a:r>
              <a:rPr lang="en-US" altLang="en-US" sz="1700" dirty="0"/>
              <a:t>First - Father, Mother, Son, Daughter</a:t>
            </a:r>
          </a:p>
          <a:p>
            <a:pPr marL="0" indent="-609600">
              <a:spcBef>
                <a:spcPts val="0"/>
              </a:spcBef>
              <a:spcAft>
                <a:spcPts val="600"/>
              </a:spcAft>
              <a:defRPr/>
            </a:pPr>
            <a:r>
              <a:rPr lang="en-US" altLang="en-US" sz="1700" dirty="0"/>
              <a:t>Second - Brother, Sister, Grandparent, Grandchild</a:t>
            </a:r>
          </a:p>
          <a:p>
            <a:pPr marL="0" indent="-609600">
              <a:spcBef>
                <a:spcPts val="0"/>
              </a:spcBef>
              <a:spcAft>
                <a:spcPts val="600"/>
              </a:spcAft>
              <a:defRPr/>
            </a:pPr>
            <a:r>
              <a:rPr lang="en-US" altLang="en-US" sz="1700" dirty="0"/>
              <a:t>Third - Uncle, Aunt, Nephew, Niece, Great Grandchildren, Great Grandparent</a:t>
            </a:r>
          </a:p>
          <a:p>
            <a:pPr marL="0" indent="-609600">
              <a:spcBef>
                <a:spcPts val="0"/>
              </a:spcBef>
              <a:spcAft>
                <a:spcPts val="600"/>
              </a:spcAft>
              <a:defRPr/>
            </a:pPr>
            <a:endParaRPr lang="en-US" altLang="en-US" sz="1700" dirty="0"/>
          </a:p>
          <a:p>
            <a:pPr marL="0" indent="0">
              <a:spcBef>
                <a:spcPts val="0"/>
              </a:spcBef>
              <a:spcAft>
                <a:spcPts val="600"/>
              </a:spcAft>
              <a:buNone/>
              <a:defRPr/>
            </a:pPr>
            <a:r>
              <a:rPr lang="en-US" altLang="en-US" sz="1700" b="1" dirty="0">
                <a:cs typeface="Tahoma" pitchFamily="34" charset="0"/>
              </a:rPr>
              <a:t>First Degree of Affinity (relationship by marriage)</a:t>
            </a:r>
          </a:p>
          <a:p>
            <a:pPr marL="0" indent="-609600">
              <a:spcBef>
                <a:spcPct val="0"/>
              </a:spcBef>
              <a:spcAft>
                <a:spcPts val="600"/>
              </a:spcAft>
              <a:buFont typeface="Arial" charset="0"/>
              <a:buChar char="•"/>
              <a:defRPr/>
            </a:pPr>
            <a:r>
              <a:rPr lang="en-US" altLang="en-US" sz="1700" dirty="0"/>
              <a:t>First – Spouse, Father, Mother, Son/Daughter in-Law, stepchildren on spouse’s side</a:t>
            </a:r>
          </a:p>
          <a:p>
            <a:pPr marL="0" indent="-609600">
              <a:spcBef>
                <a:spcPct val="0"/>
              </a:spcBef>
              <a:spcAft>
                <a:spcPts val="600"/>
              </a:spcAft>
              <a:buFont typeface="Arial" charset="0"/>
              <a:buChar char="•"/>
              <a:defRPr/>
            </a:pPr>
            <a:r>
              <a:rPr lang="en-US" altLang="en-US" sz="1700" dirty="0"/>
              <a:t>Second - Sister or Brother, Son-or Daughter-in-law, Grandfather, Grandmother, Grandchildren</a:t>
            </a:r>
          </a:p>
          <a:p>
            <a:pPr marL="0" indent="0">
              <a:spcBef>
                <a:spcPts val="0"/>
              </a:spcBef>
              <a:spcAft>
                <a:spcPts val="600"/>
              </a:spcAft>
              <a:buNone/>
              <a:defRPr/>
            </a:pPr>
            <a:br>
              <a:rPr lang="en-US" altLang="en-US" sz="1700" u="sng" dirty="0"/>
            </a:br>
            <a:endParaRPr lang="en-US" altLang="en-US" sz="1700" dirty="0"/>
          </a:p>
        </p:txBody>
      </p:sp>
      <p:pic>
        <p:nvPicPr>
          <p:cNvPr id="41989" name="Picture 41988" descr="Elephant with baby on grassy field">
            <a:extLst>
              <a:ext uri="{FF2B5EF4-FFF2-40B4-BE49-F238E27FC236}">
                <a16:creationId xmlns:a16="http://schemas.microsoft.com/office/drawing/2014/main" id="{79FB711B-8E79-0027-7C5B-CA0867D6D769}"/>
              </a:ext>
            </a:extLst>
          </p:cNvPr>
          <p:cNvPicPr>
            <a:picLocks noChangeAspect="1"/>
          </p:cNvPicPr>
          <p:nvPr/>
        </p:nvPicPr>
        <p:blipFill rotWithShape="1">
          <a:blip r:embed="rId2"/>
          <a:srcRect l="10954" r="43749"/>
          <a:stretch/>
        </p:blipFill>
        <p:spPr>
          <a:xfrm>
            <a:off x="7519045" y="11"/>
            <a:ext cx="4671368" cy="685798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4936"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4938" name="Rectangle 124937">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4940" name="Picture 124939">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45058" name="Rectangle 2">
            <a:extLst>
              <a:ext uri="{FF2B5EF4-FFF2-40B4-BE49-F238E27FC236}">
                <a16:creationId xmlns:a16="http://schemas.microsoft.com/office/drawing/2014/main" id="{4E8413A9-CEF1-4DF6-BC77-9802394B4242}"/>
              </a:ext>
            </a:extLst>
          </p:cNvPr>
          <p:cNvSpPr>
            <a:spLocks noGrp="1" noChangeArrowheads="1"/>
          </p:cNvSpPr>
          <p:nvPr>
            <p:ph type="title"/>
          </p:nvPr>
        </p:nvSpPr>
        <p:spPr>
          <a:xfrm>
            <a:off x="643466" y="804334"/>
            <a:ext cx="3471333" cy="5249333"/>
          </a:xfrm>
        </p:spPr>
        <p:txBody>
          <a:bodyPr>
            <a:normAutofit/>
          </a:bodyPr>
          <a:lstStyle/>
          <a:p>
            <a:pPr>
              <a:defRPr/>
            </a:pPr>
            <a:r>
              <a:rPr lang="en-US" altLang="en-US" b="1">
                <a:solidFill>
                  <a:srgbClr val="FFFFFF"/>
                </a:solidFill>
              </a:rPr>
              <a:t>Okay, so I have a substantial interest, what does that mean?</a:t>
            </a:r>
            <a:endParaRPr lang="en-US" altLang="en-US" b="1">
              <a:solidFill>
                <a:srgbClr val="FFFFFF"/>
              </a:solidFill>
              <a:cs typeface="Tahoma" pitchFamily="34" charset="0"/>
            </a:endParaRPr>
          </a:p>
        </p:txBody>
      </p:sp>
      <p:sp>
        <p:nvSpPr>
          <p:cNvPr id="124931" name="Rectangle 3">
            <a:extLst>
              <a:ext uri="{FF2B5EF4-FFF2-40B4-BE49-F238E27FC236}">
                <a16:creationId xmlns:a16="http://schemas.microsoft.com/office/drawing/2014/main" id="{DB0E519E-DF53-4156-BCD7-C90107404BA4}"/>
              </a:ext>
            </a:extLst>
          </p:cNvPr>
          <p:cNvSpPr>
            <a:spLocks noGrp="1" noChangeArrowheads="1"/>
          </p:cNvSpPr>
          <p:nvPr>
            <p:ph idx="1"/>
          </p:nvPr>
        </p:nvSpPr>
        <p:spPr>
          <a:xfrm>
            <a:off x="5234722" y="804334"/>
            <a:ext cx="6271477" cy="5249333"/>
          </a:xfrm>
        </p:spPr>
        <p:txBody>
          <a:bodyPr anchor="ctr">
            <a:normAutofit/>
          </a:bodyPr>
          <a:lstStyle/>
          <a:p>
            <a:pPr marL="0" indent="-342900">
              <a:spcBef>
                <a:spcPts val="0"/>
              </a:spcBef>
              <a:spcAft>
                <a:spcPts val="600"/>
              </a:spcAft>
              <a:tabLst>
                <a:tab pos="0" algn="l"/>
              </a:tabLst>
              <a:defRPr/>
            </a:pPr>
            <a:r>
              <a:rPr lang="en-US" altLang="en-US" b="1" dirty="0">
                <a:solidFill>
                  <a:schemeClr val="tx2"/>
                </a:solidFill>
                <a:cs typeface="Tahoma" pitchFamily="34" charset="0"/>
              </a:rPr>
              <a:t>Abstaining when you have a substantial interest in real property:</a:t>
            </a:r>
            <a:endParaRPr lang="en-US" altLang="en-US" dirty="0">
              <a:solidFill>
                <a:schemeClr val="tx2"/>
              </a:solidFill>
            </a:endParaRPr>
          </a:p>
          <a:p>
            <a:pPr marL="0" lvl="2" indent="-342900" algn="just">
              <a:spcBef>
                <a:spcPts val="0"/>
              </a:spcBef>
              <a:spcAft>
                <a:spcPts val="600"/>
              </a:spcAft>
              <a:buClr>
                <a:schemeClr val="accent1"/>
              </a:buClr>
              <a:buFont typeface="Courier New" panose="02070309020205020404" pitchFamily="49" charset="0"/>
              <a:buChar char="o"/>
              <a:tabLst>
                <a:tab pos="0" algn="l"/>
              </a:tabLst>
              <a:defRPr/>
            </a:pPr>
            <a:r>
              <a:rPr lang="en-US" dirty="0">
                <a:solidFill>
                  <a:schemeClr val="tx2"/>
                </a:solidFill>
              </a:rPr>
              <a:t>You must abstain if it is reasonably foreseeable that an action on the matter will have a special economic effect on the value of the property, distinguishable from the effect on the public.</a:t>
            </a:r>
          </a:p>
          <a:p>
            <a:pPr marL="0" lvl="1" indent="-457200">
              <a:spcBef>
                <a:spcPts val="0"/>
              </a:spcBef>
              <a:spcAft>
                <a:spcPts val="600"/>
              </a:spcAft>
              <a:defRPr/>
            </a:pPr>
            <a:r>
              <a:rPr lang="en-US" altLang="en-US" b="1" dirty="0">
                <a:solidFill>
                  <a:schemeClr val="tx2"/>
                </a:solidFill>
                <a:cs typeface="Tahoma" pitchFamily="34" charset="0"/>
              </a:rPr>
              <a:t>Abstaining when you have a  substantial interest in a business entity:</a:t>
            </a:r>
          </a:p>
          <a:p>
            <a:pPr marL="0" lvl="2" indent="-457200" algn="just">
              <a:spcBef>
                <a:spcPts val="0"/>
              </a:spcBef>
              <a:spcAft>
                <a:spcPts val="600"/>
              </a:spcAft>
              <a:buClr>
                <a:schemeClr val="accent1"/>
              </a:buClr>
              <a:buFont typeface="Courier New" panose="02070309020205020404" pitchFamily="49" charset="0"/>
              <a:buChar char="o"/>
              <a:defRPr/>
            </a:pPr>
            <a:r>
              <a:rPr lang="en-US" dirty="0">
                <a:solidFill>
                  <a:schemeClr val="tx2"/>
                </a:solidFill>
              </a:rPr>
              <a:t>You must abstain if the action on the matter will have a special economic effect on the business entity that is distinguishable from the effect on the public.</a:t>
            </a:r>
          </a:p>
          <a:p>
            <a:pPr marL="0" lvl="1" indent="-457200">
              <a:spcBef>
                <a:spcPts val="0"/>
              </a:spcBef>
              <a:spcAft>
                <a:spcPts val="600"/>
              </a:spcAft>
              <a:defRPr/>
            </a:pPr>
            <a:endParaRPr lang="en-US"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2B74712-C07E-43F0-993F-44BA0DA9DEEA}"/>
              </a:ext>
            </a:extLst>
          </p:cNvPr>
          <p:cNvSpPr>
            <a:spLocks noGrp="1" noChangeArrowheads="1"/>
          </p:cNvSpPr>
          <p:nvPr>
            <p:ph type="title"/>
          </p:nvPr>
        </p:nvSpPr>
        <p:spPr>
          <a:xfrm>
            <a:off x="685018" y="764373"/>
            <a:ext cx="3172862" cy="5216013"/>
          </a:xfrm>
        </p:spPr>
        <p:txBody>
          <a:bodyPr>
            <a:normAutofit/>
          </a:bodyPr>
          <a:lstStyle/>
          <a:p>
            <a:pPr>
              <a:defRPr/>
            </a:pPr>
            <a:r>
              <a:rPr lang="en-US" altLang="en-US" b="1">
                <a:cs typeface="Tahoma" pitchFamily="34" charset="0"/>
              </a:rPr>
              <a:t>Exception</a:t>
            </a:r>
          </a:p>
        </p:txBody>
      </p:sp>
      <p:sp>
        <p:nvSpPr>
          <p:cNvPr id="47107" name="Rectangle 3">
            <a:extLst>
              <a:ext uri="{FF2B5EF4-FFF2-40B4-BE49-F238E27FC236}">
                <a16:creationId xmlns:a16="http://schemas.microsoft.com/office/drawing/2014/main" id="{DAE714F9-8AFC-6F57-CBF2-C29B68B72C62}"/>
              </a:ext>
            </a:extLst>
          </p:cNvPr>
          <p:cNvSpPr>
            <a:spLocks noGrp="1"/>
          </p:cNvSpPr>
          <p:nvPr>
            <p:ph idx="1"/>
          </p:nvPr>
        </p:nvSpPr>
        <p:spPr>
          <a:xfrm>
            <a:off x="4370588" y="764373"/>
            <a:ext cx="7084755" cy="5216013"/>
          </a:xfrm>
        </p:spPr>
        <p:txBody>
          <a:bodyPr anchor="ctr">
            <a:normAutofit/>
          </a:bodyPr>
          <a:lstStyle/>
          <a:p>
            <a:pPr marL="0" indent="0">
              <a:buNone/>
            </a:pPr>
            <a:endParaRPr lang="en-US" altLang="en-US" sz="2000" b="1" u="sng" dirty="0"/>
          </a:p>
          <a:p>
            <a:pPr marL="0" indent="0" algn="just">
              <a:buNone/>
            </a:pPr>
            <a:r>
              <a:rPr lang="en-US" altLang="en-US" sz="2000" dirty="0"/>
              <a:t>171.004(c):   The official is not required to abstain from voting if a majority of the members of the Board are required to file affidavits of similar interests on the same official action.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20840" name="Rectangle 120839">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0842" name="Rectangle 120841">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0844" name="Picture 120843">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9154" name="Rectangle 2">
            <a:extLst>
              <a:ext uri="{FF2B5EF4-FFF2-40B4-BE49-F238E27FC236}">
                <a16:creationId xmlns:a16="http://schemas.microsoft.com/office/drawing/2014/main" id="{245083AC-0200-4874-8096-9CE25D61B148}"/>
              </a:ext>
            </a:extLst>
          </p:cNvPr>
          <p:cNvSpPr>
            <a:spLocks noGrp="1" noChangeArrowheads="1"/>
          </p:cNvSpPr>
          <p:nvPr>
            <p:ph type="title"/>
          </p:nvPr>
        </p:nvSpPr>
        <p:spPr>
          <a:xfrm>
            <a:off x="2186153" y="764373"/>
            <a:ext cx="9320048" cy="1293028"/>
          </a:xfrm>
        </p:spPr>
        <p:txBody>
          <a:bodyPr>
            <a:normAutofit/>
          </a:bodyPr>
          <a:lstStyle/>
          <a:p>
            <a:pPr>
              <a:defRPr/>
            </a:pPr>
            <a:r>
              <a:rPr lang="en-US" altLang="en-US" sz="2800" b="1">
                <a:solidFill>
                  <a:schemeClr val="bg1"/>
                </a:solidFill>
                <a:cs typeface="Tahoma" pitchFamily="34" charset="0"/>
              </a:rPr>
              <a:t>Affidavit and Abstention From Voting Required</a:t>
            </a:r>
            <a:br>
              <a:rPr lang="en-US" altLang="en-US" sz="2800" b="1" u="sng">
                <a:solidFill>
                  <a:schemeClr val="bg1"/>
                </a:solidFill>
              </a:rPr>
            </a:br>
            <a:endParaRPr lang="en-US" altLang="en-US" sz="2800" b="1">
              <a:solidFill>
                <a:schemeClr val="bg1"/>
              </a:solidFill>
              <a:cs typeface="Tahoma" pitchFamily="34" charset="0"/>
            </a:endParaRPr>
          </a:p>
        </p:txBody>
      </p:sp>
      <p:sp>
        <p:nvSpPr>
          <p:cNvPr id="120835" name="Rectangle 3">
            <a:extLst>
              <a:ext uri="{FF2B5EF4-FFF2-40B4-BE49-F238E27FC236}">
                <a16:creationId xmlns:a16="http://schemas.microsoft.com/office/drawing/2014/main" id="{0D0F1A21-D739-46BA-909D-77455A66AEEC}"/>
              </a:ext>
            </a:extLst>
          </p:cNvPr>
          <p:cNvSpPr>
            <a:spLocks noGrp="1" noChangeArrowheads="1"/>
          </p:cNvSpPr>
          <p:nvPr>
            <p:ph idx="1"/>
          </p:nvPr>
        </p:nvSpPr>
        <p:spPr>
          <a:xfrm>
            <a:off x="685800" y="2743200"/>
            <a:ext cx="10820400" cy="3475485"/>
          </a:xfrm>
        </p:spPr>
        <p:txBody>
          <a:bodyPr>
            <a:normAutofit lnSpcReduction="10000"/>
          </a:bodyPr>
          <a:lstStyle/>
          <a:p>
            <a:pPr marL="0" indent="0" algn="just">
              <a:spcBef>
                <a:spcPts val="0"/>
              </a:spcBef>
              <a:spcAft>
                <a:spcPts val="600"/>
              </a:spcAft>
              <a:buNone/>
              <a:defRPr/>
            </a:pPr>
            <a:r>
              <a:rPr lang="en-US" sz="2400" dirty="0"/>
              <a:t>If a local public official has a </a:t>
            </a:r>
            <a:r>
              <a:rPr lang="en-US" sz="2400" i="1" dirty="0"/>
              <a:t>substantial interest</a:t>
            </a:r>
            <a:r>
              <a:rPr lang="en-US" sz="2400" dirty="0"/>
              <a:t> in a </a:t>
            </a:r>
            <a:r>
              <a:rPr lang="en-US" sz="2400" i="1" dirty="0"/>
              <a:t>business entity</a:t>
            </a:r>
            <a:r>
              <a:rPr lang="en-US" sz="2400" dirty="0"/>
              <a:t> or in </a:t>
            </a:r>
            <a:r>
              <a:rPr lang="en-US" sz="2400" i="1" dirty="0"/>
              <a:t>real property</a:t>
            </a:r>
            <a:r>
              <a:rPr lang="en-US" sz="2400" dirty="0"/>
              <a:t>, before voting on any related matter, the official:</a:t>
            </a:r>
          </a:p>
          <a:p>
            <a:pPr marL="609600" indent="-609600" algn="just">
              <a:spcBef>
                <a:spcPts val="0"/>
              </a:spcBef>
              <a:spcAft>
                <a:spcPts val="600"/>
              </a:spcAft>
              <a:buNone/>
              <a:defRPr/>
            </a:pPr>
            <a:endParaRPr lang="en-US" sz="2400" dirty="0"/>
          </a:p>
          <a:p>
            <a:pPr marL="0" indent="0" algn="just">
              <a:spcBef>
                <a:spcPts val="0"/>
              </a:spcBef>
              <a:spcAft>
                <a:spcPts val="600"/>
              </a:spcAft>
              <a:buNone/>
              <a:defRPr/>
            </a:pPr>
            <a:r>
              <a:rPr lang="en-US" sz="2400" dirty="0"/>
              <a:t>(1) Shall file an affidavit stating the nature and extent of the interest; and</a:t>
            </a:r>
          </a:p>
          <a:p>
            <a:pPr marL="0" indent="0" algn="just">
              <a:spcBef>
                <a:spcPts val="0"/>
              </a:spcBef>
              <a:spcAft>
                <a:spcPts val="600"/>
              </a:spcAft>
              <a:buNone/>
              <a:defRPr/>
            </a:pPr>
            <a:r>
              <a:rPr lang="en-US" sz="2400" dirty="0"/>
              <a:t>(2) Shall abstain from further participation in the matter</a:t>
            </a:r>
          </a:p>
          <a:p>
            <a:pPr marL="0" indent="0" algn="just">
              <a:spcBef>
                <a:spcPts val="0"/>
              </a:spcBef>
              <a:spcAft>
                <a:spcPts val="600"/>
              </a:spcAft>
              <a:buNone/>
              <a:defRPr/>
            </a:pPr>
            <a:endParaRPr lang="en-US" sz="2400" dirty="0"/>
          </a:p>
          <a:p>
            <a:pPr marL="0" indent="-609600" algn="just">
              <a:spcBef>
                <a:spcPts val="0"/>
              </a:spcBef>
              <a:spcAft>
                <a:spcPts val="600"/>
              </a:spcAft>
              <a:buNone/>
              <a:defRPr/>
            </a:pPr>
            <a:r>
              <a:rPr lang="en-US" altLang="en-US" sz="2400" dirty="0"/>
              <a:t>171.004(b):  Affidavit must be filed with City Secretary or Board Liaison prior to the meeting.</a:t>
            </a:r>
          </a:p>
          <a:p>
            <a:pPr marL="0" indent="0">
              <a:spcBef>
                <a:spcPts val="0"/>
              </a:spcBef>
              <a:spcAft>
                <a:spcPts val="600"/>
              </a:spcAft>
              <a:buNone/>
              <a:defRPr/>
            </a:pP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1673"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1675" name="Rectangle 241674">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41677" name="Picture 241676">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241679" name="Picture 241678">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51202" name="Rectangle 2">
            <a:extLst>
              <a:ext uri="{FF2B5EF4-FFF2-40B4-BE49-F238E27FC236}">
                <a16:creationId xmlns:a16="http://schemas.microsoft.com/office/drawing/2014/main" id="{A9EE98A1-F4DE-40F8-B091-7DE3C08C549F}"/>
              </a:ext>
            </a:extLst>
          </p:cNvPr>
          <p:cNvSpPr>
            <a:spLocks noGrp="1" noChangeArrowheads="1"/>
          </p:cNvSpPr>
          <p:nvPr>
            <p:ph type="title"/>
          </p:nvPr>
        </p:nvSpPr>
        <p:spPr>
          <a:xfrm>
            <a:off x="685800" y="1066163"/>
            <a:ext cx="3306744" cy="5148371"/>
          </a:xfrm>
        </p:spPr>
        <p:txBody>
          <a:bodyPr>
            <a:normAutofit/>
          </a:bodyPr>
          <a:lstStyle/>
          <a:p>
            <a:pPr>
              <a:defRPr/>
            </a:pPr>
            <a:r>
              <a:rPr lang="en-US" altLang="en-US" sz="2800" b="1">
                <a:solidFill>
                  <a:schemeClr val="bg1"/>
                </a:solidFill>
                <a:cs typeface="Tahoma" pitchFamily="34" charset="0"/>
              </a:rPr>
              <a:t>What constitutes “participation”?</a:t>
            </a:r>
          </a:p>
        </p:txBody>
      </p:sp>
      <p:graphicFrame>
        <p:nvGraphicFramePr>
          <p:cNvPr id="241669" name="Rectangle 3">
            <a:extLst>
              <a:ext uri="{FF2B5EF4-FFF2-40B4-BE49-F238E27FC236}">
                <a16:creationId xmlns:a16="http://schemas.microsoft.com/office/drawing/2014/main" id="{F23478A4-57CF-2DFB-E4B0-1299A158D5F0}"/>
              </a:ext>
            </a:extLst>
          </p:cNvPr>
          <p:cNvGraphicFramePr>
            <a:graphicFrameLocks noGrp="1"/>
          </p:cNvGraphicFramePr>
          <p:nvPr>
            <p:ph idx="1"/>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87209" y="4771908"/>
            <a:ext cx="10817582" cy="1293028"/>
          </a:xfrm>
        </p:spPr>
        <p:txBody>
          <a:bodyPr vert="horz" lIns="91440" tIns="45720" rIns="91440" bIns="45720" rtlCol="0" anchor="ctr">
            <a:normAutofit/>
          </a:bodyPr>
          <a:lstStyle/>
          <a:p>
            <a:pPr algn="ctr" defTabSz="914400"/>
            <a:r>
              <a:rPr lang="en-US" sz="4000" dirty="0"/>
              <a:t> </a:t>
            </a:r>
            <a:r>
              <a:rPr lang="en-US" dirty="0"/>
              <a:t>fiduciary dilemmas involve all of the above individuals</a:t>
            </a:r>
            <a:endParaRPr lang="en-US" sz="4000" dirty="0"/>
          </a:p>
        </p:txBody>
      </p:sp>
      <p:sp>
        <p:nvSpPr>
          <p:cNvPr id="14" name="Content Placeholder 13"/>
          <p:cNvSpPr>
            <a:spLocks noGrp="1"/>
          </p:cNvSpPr>
          <p:nvPr>
            <p:ph sz="half" idx="1"/>
          </p:nvPr>
        </p:nvSpPr>
        <p:spPr>
          <a:xfrm>
            <a:off x="770085" y="476250"/>
            <a:ext cx="5117056" cy="3786564"/>
          </a:xfrm>
        </p:spPr>
        <p:txBody>
          <a:bodyPr>
            <a:normAutofit/>
          </a:bodyPr>
          <a:lstStyle/>
          <a:p>
            <a:pPr marL="233102" indent="-233102" defTabSz="932409">
              <a:spcBef>
                <a:spcPts val="1020"/>
              </a:spcBef>
            </a:pPr>
            <a:r>
              <a:rPr lang="en-US" sz="2243" dirty="0"/>
              <a:t>Board of Directors:  </a:t>
            </a:r>
          </a:p>
          <a:p>
            <a:pPr marL="699306" lvl="1" indent="-233102" defTabSz="932409">
              <a:spcBef>
                <a:spcPts val="510"/>
              </a:spcBef>
            </a:pPr>
            <a:r>
              <a:rPr lang="en-US" sz="2039" dirty="0"/>
              <a:t>District staff – General Manager </a:t>
            </a:r>
          </a:p>
          <a:p>
            <a:pPr marL="699306" lvl="1" indent="-233102" defTabSz="932409">
              <a:spcBef>
                <a:spcPts val="510"/>
              </a:spcBef>
            </a:pPr>
            <a:r>
              <a:rPr lang="en-US" sz="2039" dirty="0"/>
              <a:t>Local Governmental Official (board member)</a:t>
            </a:r>
          </a:p>
          <a:p>
            <a:pPr marL="699306" lvl="1" indent="-233102" defTabSz="932409">
              <a:spcBef>
                <a:spcPts val="510"/>
              </a:spcBef>
            </a:pPr>
            <a:r>
              <a:rPr lang="en-US" sz="2039" dirty="0"/>
              <a:t>Consultant (employee or contract)</a:t>
            </a:r>
          </a:p>
          <a:p>
            <a:pPr marL="699306" lvl="1" indent="-233102" defTabSz="932409">
              <a:spcBef>
                <a:spcPts val="510"/>
              </a:spcBef>
            </a:pPr>
            <a:r>
              <a:rPr lang="en-US" sz="2039" dirty="0"/>
              <a:t>Attorney (employee or contract)</a:t>
            </a:r>
            <a:endParaRPr lang="en-US" dirty="0"/>
          </a:p>
        </p:txBody>
      </p:sp>
      <p:sp>
        <p:nvSpPr>
          <p:cNvPr id="2" name="Content Placeholder 1"/>
          <p:cNvSpPr>
            <a:spLocks noGrp="1"/>
          </p:cNvSpPr>
          <p:nvPr>
            <p:ph sz="half" idx="2"/>
          </p:nvPr>
        </p:nvSpPr>
        <p:spPr>
          <a:xfrm>
            <a:off x="6409370" y="476250"/>
            <a:ext cx="5012545" cy="3786564"/>
          </a:xfrm>
        </p:spPr>
        <p:txBody>
          <a:bodyPr>
            <a:normAutofit/>
          </a:bodyPr>
          <a:lstStyle/>
          <a:p>
            <a:pPr marL="233102" indent="-233102" defTabSz="932409">
              <a:spcBef>
                <a:spcPts val="1020"/>
              </a:spcBef>
            </a:pPr>
            <a:r>
              <a:rPr lang="en-US" sz="2243" dirty="0"/>
              <a:t>Applicant:</a:t>
            </a:r>
          </a:p>
          <a:p>
            <a:pPr marL="699306" lvl="1" indent="-233102" defTabSz="932409">
              <a:spcBef>
                <a:spcPts val="510"/>
              </a:spcBef>
            </a:pPr>
            <a:r>
              <a:rPr lang="en-US" sz="2039" dirty="0"/>
              <a:t>Landowner</a:t>
            </a:r>
          </a:p>
          <a:p>
            <a:pPr marL="699306" lvl="1" indent="-233102" defTabSz="932409">
              <a:spcBef>
                <a:spcPts val="510"/>
              </a:spcBef>
            </a:pPr>
            <a:r>
              <a:rPr lang="en-US" sz="2039" dirty="0"/>
              <a:t>Engineer/Consultant</a:t>
            </a:r>
          </a:p>
          <a:p>
            <a:pPr marL="699306" lvl="1" indent="-233102" defTabSz="932409">
              <a:spcBef>
                <a:spcPts val="510"/>
              </a:spcBef>
            </a:pPr>
            <a:r>
              <a:rPr lang="en-US" sz="2039" dirty="0"/>
              <a:t>Attorney (may or may not be represented)</a:t>
            </a:r>
          </a:p>
          <a:p>
            <a:endParaRPr lang="en-US" dirty="0"/>
          </a:p>
        </p:txBody>
      </p:sp>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p:cNvGrpSpPr/>
          <p:nvPr/>
        </p:nvGrpSpPr>
        <p:grpSpPr>
          <a:xfrm>
            <a:off x="0" y="0"/>
            <a:ext cx="12192000" cy="6897189"/>
            <a:chOff x="0" y="0"/>
            <a:chExt cx="12192000" cy="6897189"/>
          </a:xfrm>
        </p:grpSpPr>
        <p:sp>
          <p:nvSpPr>
            <p:cNvPr id="3" name="Rectangle 2"/>
            <p:cNvSpPr/>
            <p:nvPr/>
          </p:nvSpPr>
          <p:spPr>
            <a:xfrm>
              <a:off x="0" y="0"/>
              <a:ext cx="4976949" cy="3775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76947" y="3216665"/>
              <a:ext cx="7215053" cy="5585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01741" y="152989"/>
              <a:ext cx="4460945" cy="280850"/>
              <a:chOff x="117582" y="96883"/>
              <a:chExt cx="4460945" cy="280850"/>
            </a:xfrm>
          </p:grpSpPr>
          <p:sp>
            <p:nvSpPr>
              <p:cNvPr id="10" name="5-Point Star 9"/>
              <p:cNvSpPr/>
              <p:nvPr/>
            </p:nvSpPr>
            <p:spPr>
              <a:xfrm>
                <a:off x="117582"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953601"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1789620"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625639"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3461658"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4297677"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01741" y="900837"/>
              <a:ext cx="4460945" cy="280850"/>
              <a:chOff x="117582" y="96883"/>
              <a:chExt cx="4460945" cy="280850"/>
            </a:xfrm>
          </p:grpSpPr>
          <p:sp>
            <p:nvSpPr>
              <p:cNvPr id="18" name="5-Point Star 17"/>
              <p:cNvSpPr/>
              <p:nvPr/>
            </p:nvSpPr>
            <p:spPr>
              <a:xfrm>
                <a:off x="117582"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953601"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1789620"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2625639"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3461658"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4297677"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01741" y="1633446"/>
              <a:ext cx="4460945" cy="280850"/>
              <a:chOff x="117582" y="96883"/>
              <a:chExt cx="4460945" cy="280850"/>
            </a:xfrm>
          </p:grpSpPr>
          <p:sp>
            <p:nvSpPr>
              <p:cNvPr id="25" name="5-Point Star 24"/>
              <p:cNvSpPr/>
              <p:nvPr/>
            </p:nvSpPr>
            <p:spPr>
              <a:xfrm>
                <a:off x="117582"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953601"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1789620"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2625639"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3461658"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4297677"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195224" y="2366055"/>
              <a:ext cx="4460945" cy="280850"/>
              <a:chOff x="117582" y="96883"/>
              <a:chExt cx="4460945" cy="280850"/>
            </a:xfrm>
          </p:grpSpPr>
          <p:sp>
            <p:nvSpPr>
              <p:cNvPr id="32" name="5-Point Star 31"/>
              <p:cNvSpPr/>
              <p:nvPr/>
            </p:nvSpPr>
            <p:spPr>
              <a:xfrm>
                <a:off x="117582"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953601"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1789620"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2625639"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3461658"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4297677"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195224" y="3187341"/>
              <a:ext cx="4460945" cy="280850"/>
              <a:chOff x="117582" y="96883"/>
              <a:chExt cx="4460945" cy="280850"/>
            </a:xfrm>
          </p:grpSpPr>
          <p:sp>
            <p:nvSpPr>
              <p:cNvPr id="39" name="5-Point Star 38"/>
              <p:cNvSpPr/>
              <p:nvPr/>
            </p:nvSpPr>
            <p:spPr>
              <a:xfrm>
                <a:off x="117582"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953601"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1789620"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2625639"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3461658"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4297677"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13233" y="541066"/>
              <a:ext cx="3624926" cy="280850"/>
              <a:chOff x="117582" y="96883"/>
              <a:chExt cx="3624926" cy="280850"/>
            </a:xfrm>
          </p:grpSpPr>
          <p:sp>
            <p:nvSpPr>
              <p:cNvPr id="46" name="5-Point Star 45"/>
              <p:cNvSpPr/>
              <p:nvPr/>
            </p:nvSpPr>
            <p:spPr>
              <a:xfrm>
                <a:off x="117582"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953601"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p:nvSpPr>
            <p:spPr>
              <a:xfrm>
                <a:off x="1789620"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p:cNvSpPr/>
              <p:nvPr/>
            </p:nvSpPr>
            <p:spPr>
              <a:xfrm>
                <a:off x="2625639"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5-Point Star 49"/>
              <p:cNvSpPr/>
              <p:nvPr/>
            </p:nvSpPr>
            <p:spPr>
              <a:xfrm>
                <a:off x="3461658"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613256" y="1305786"/>
              <a:ext cx="3624926" cy="280850"/>
              <a:chOff x="117582" y="96883"/>
              <a:chExt cx="3624926" cy="280850"/>
            </a:xfrm>
          </p:grpSpPr>
          <p:sp>
            <p:nvSpPr>
              <p:cNvPr id="53" name="5-Point Star 52"/>
              <p:cNvSpPr/>
              <p:nvPr/>
            </p:nvSpPr>
            <p:spPr>
              <a:xfrm>
                <a:off x="117582"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953601"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5-Point Star 54"/>
              <p:cNvSpPr/>
              <p:nvPr/>
            </p:nvSpPr>
            <p:spPr>
              <a:xfrm>
                <a:off x="1789620"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p:nvSpPr>
            <p:spPr>
              <a:xfrm>
                <a:off x="2625639"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p:cNvSpPr/>
              <p:nvPr/>
            </p:nvSpPr>
            <p:spPr>
              <a:xfrm>
                <a:off x="3461658"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626319" y="1999206"/>
              <a:ext cx="3624926" cy="280850"/>
              <a:chOff x="117582" y="96883"/>
              <a:chExt cx="3624926" cy="280850"/>
            </a:xfrm>
          </p:grpSpPr>
          <p:sp>
            <p:nvSpPr>
              <p:cNvPr id="59" name="5-Point Star 58"/>
              <p:cNvSpPr/>
              <p:nvPr/>
            </p:nvSpPr>
            <p:spPr>
              <a:xfrm>
                <a:off x="117582"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5-Point Star 59"/>
              <p:cNvSpPr/>
              <p:nvPr/>
            </p:nvSpPr>
            <p:spPr>
              <a:xfrm>
                <a:off x="953601"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5-Point Star 60"/>
              <p:cNvSpPr/>
              <p:nvPr/>
            </p:nvSpPr>
            <p:spPr>
              <a:xfrm>
                <a:off x="1789620"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5-Point Star 61"/>
              <p:cNvSpPr/>
              <p:nvPr/>
            </p:nvSpPr>
            <p:spPr>
              <a:xfrm>
                <a:off x="2625639"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5-Point Star 62"/>
              <p:cNvSpPr/>
              <p:nvPr/>
            </p:nvSpPr>
            <p:spPr>
              <a:xfrm>
                <a:off x="3461658" y="96883"/>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613233" y="2773682"/>
              <a:ext cx="3624926" cy="280850"/>
              <a:chOff x="117582" y="123009"/>
              <a:chExt cx="3624926" cy="280850"/>
            </a:xfrm>
          </p:grpSpPr>
          <p:sp>
            <p:nvSpPr>
              <p:cNvPr id="65" name="5-Point Star 64"/>
              <p:cNvSpPr/>
              <p:nvPr/>
            </p:nvSpPr>
            <p:spPr>
              <a:xfrm>
                <a:off x="117582" y="123009"/>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5-Point Star 65"/>
              <p:cNvSpPr/>
              <p:nvPr/>
            </p:nvSpPr>
            <p:spPr>
              <a:xfrm>
                <a:off x="953601" y="123009"/>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5-Point Star 66"/>
              <p:cNvSpPr/>
              <p:nvPr/>
            </p:nvSpPr>
            <p:spPr>
              <a:xfrm>
                <a:off x="1789620" y="123009"/>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5-Point Star 67"/>
              <p:cNvSpPr/>
              <p:nvPr/>
            </p:nvSpPr>
            <p:spPr>
              <a:xfrm>
                <a:off x="2625639" y="123009"/>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5-Point Star 68"/>
              <p:cNvSpPr/>
              <p:nvPr/>
            </p:nvSpPr>
            <p:spPr>
              <a:xfrm>
                <a:off x="3461658" y="123009"/>
                <a:ext cx="280850" cy="2808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tangle 69"/>
            <p:cNvSpPr/>
            <p:nvPr/>
          </p:nvSpPr>
          <p:spPr>
            <a:xfrm>
              <a:off x="4976944" y="2141157"/>
              <a:ext cx="7215053" cy="5585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76943" y="1044902"/>
              <a:ext cx="7215053" cy="5585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76943" y="0"/>
              <a:ext cx="7215053" cy="5071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0" y="4281415"/>
              <a:ext cx="12191996" cy="5585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0" y="5349239"/>
              <a:ext cx="12191996" cy="5421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0" y="6338688"/>
              <a:ext cx="12191996" cy="5585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230084" y="1008190"/>
            <a:ext cx="9731828" cy="4885509"/>
            <a:chOff x="1230087" y="1031966"/>
            <a:chExt cx="9731828" cy="4885509"/>
          </a:xfrm>
        </p:grpSpPr>
        <p:sp>
          <p:nvSpPr>
            <p:cNvPr id="79" name="Rectangle 78"/>
            <p:cNvSpPr/>
            <p:nvPr/>
          </p:nvSpPr>
          <p:spPr>
            <a:xfrm>
              <a:off x="1230087" y="1031966"/>
              <a:ext cx="9731828" cy="4885509"/>
            </a:xfrm>
            <a:prstGeom prst="rect">
              <a:avLst/>
            </a:prstGeom>
            <a:solidFill>
              <a:schemeClr val="bg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230087" y="1243923"/>
              <a:ext cx="9731828" cy="4647426"/>
            </a:xfrm>
            <a:prstGeom prst="rect">
              <a:avLst/>
            </a:prstGeom>
            <a:noFill/>
            <a:effectLst>
              <a:outerShdw blurRad="50800" dist="50800" dir="2400000" algn="ctr" rotWithShape="0">
                <a:srgbClr val="000000">
                  <a:alpha val="68000"/>
                </a:srgbClr>
              </a:outerShdw>
            </a:effectLst>
          </p:spPr>
          <p:txBody>
            <a:bodyPr wrap="square" rtlCol="0">
              <a:spAutoFit/>
            </a:bodyPr>
            <a:lstStyle/>
            <a:p>
              <a:pPr algn="ctr"/>
              <a:r>
                <a:rPr lang="en-US" sz="6000" dirty="0">
                  <a:solidFill>
                    <a:schemeClr val="bg1"/>
                  </a:solidFill>
                  <a:latin typeface="Avenir Medium" charset="0"/>
                  <a:ea typeface="Avenir Medium" charset="0"/>
                  <a:cs typeface="Avenir Medium" charset="0"/>
                </a:rPr>
                <a:t>The Pledge of Allegiance</a:t>
              </a:r>
            </a:p>
            <a:p>
              <a:pPr algn="ctr"/>
              <a:endParaRPr lang="en-US" sz="3600" dirty="0">
                <a:latin typeface="Avenir Medium" charset="0"/>
                <a:ea typeface="Avenir Medium" charset="0"/>
                <a:cs typeface="Avenir Medium" charset="0"/>
              </a:endParaRPr>
            </a:p>
            <a:p>
              <a:pPr algn="ctr"/>
              <a:r>
                <a:rPr lang="en-US" sz="4000" dirty="0">
                  <a:solidFill>
                    <a:schemeClr val="bg1"/>
                  </a:solidFill>
                  <a:latin typeface="Avenir Medium" charset="0"/>
                  <a:ea typeface="Avenir Medium" charset="0"/>
                  <a:cs typeface="Avenir Medium" charset="0"/>
                </a:rPr>
                <a:t>I pledge allegiance to the flag of the United States of America and to the republic for which it stands, one nation under God, indivisible, with liberty and justice for all.</a:t>
              </a:r>
            </a:p>
          </p:txBody>
        </p:sp>
      </p:grpSp>
    </p:spTree>
    <p:extLst>
      <p:ext uri="{BB962C8B-B14F-4D97-AF65-F5344CB8AC3E}">
        <p14:creationId xmlns:p14="http://schemas.microsoft.com/office/powerpoint/2010/main" val="386224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9" name="Rectangle 18">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1" name="Picture 20">
            <a:extLst>
              <a:ext uri="{FF2B5EF4-FFF2-40B4-BE49-F238E27FC236}">
                <a16:creationId xmlns:a16="http://schemas.microsoft.com/office/drawing/2014/main" id="{D2B93162-635C-46F5-97EC-E98C1659F1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E93D1E56-2A88-AF19-8CC0-BC464A964185}"/>
              </a:ext>
            </a:extLst>
          </p:cNvPr>
          <p:cNvSpPr>
            <a:spLocks noGrp="1"/>
          </p:cNvSpPr>
          <p:nvPr>
            <p:ph type="title"/>
          </p:nvPr>
        </p:nvSpPr>
        <p:spPr>
          <a:xfrm>
            <a:off x="665922" y="987287"/>
            <a:ext cx="3548269" cy="4697896"/>
          </a:xfrm>
        </p:spPr>
        <p:txBody>
          <a:bodyPr>
            <a:normAutofit/>
          </a:bodyPr>
          <a:lstStyle/>
          <a:p>
            <a:r>
              <a:rPr lang="en-US" sz="3300" i="1" dirty="0"/>
              <a:t>Crime and Punishment</a:t>
            </a:r>
            <a:br>
              <a:rPr lang="en-US" sz="3300" dirty="0"/>
            </a:br>
            <a:r>
              <a:rPr lang="en-US" sz="3300" dirty="0"/>
              <a:t>~Dostoyevsky </a:t>
            </a:r>
          </a:p>
        </p:txBody>
      </p:sp>
      <p:sp>
        <p:nvSpPr>
          <p:cNvPr id="3" name="Content Placeholder 2">
            <a:extLst>
              <a:ext uri="{FF2B5EF4-FFF2-40B4-BE49-F238E27FC236}">
                <a16:creationId xmlns:a16="http://schemas.microsoft.com/office/drawing/2014/main" id="{5A4C4176-2D30-0D95-B79B-31E251D98DED}"/>
              </a:ext>
            </a:extLst>
          </p:cNvPr>
          <p:cNvSpPr>
            <a:spLocks noGrp="1"/>
          </p:cNvSpPr>
          <p:nvPr>
            <p:ph idx="1"/>
          </p:nvPr>
        </p:nvSpPr>
        <p:spPr>
          <a:xfrm>
            <a:off x="5057825" y="987287"/>
            <a:ext cx="5755949" cy="4697895"/>
          </a:xfrm>
        </p:spPr>
        <p:txBody>
          <a:bodyPr anchor="ctr">
            <a:normAutofit/>
          </a:bodyPr>
          <a:lstStyle/>
          <a:p>
            <a:r>
              <a:rPr lang="en-US" sz="2400" dirty="0"/>
              <a:t>While as a Board member you may desire to go along with your own course of actions, there are consequences….perhaps not as severe as Dostoyevsky’s </a:t>
            </a:r>
            <a:r>
              <a:rPr lang="en-US" sz="2400" i="1" dirty="0"/>
              <a:t>Crime and Punishment, </a:t>
            </a:r>
            <a:r>
              <a:rPr lang="en-US" sz="2400" dirty="0"/>
              <a:t>but impactful.</a:t>
            </a:r>
          </a:p>
        </p:txBody>
      </p:sp>
    </p:spTree>
    <p:extLst>
      <p:ext uri="{BB962C8B-B14F-4D97-AF65-F5344CB8AC3E}">
        <p14:creationId xmlns:p14="http://schemas.microsoft.com/office/powerpoint/2010/main" val="3138535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9A5D98B-7A8B-42E1-83EC-B44B0973E009}"/>
              </a:ext>
            </a:extLst>
          </p:cNvPr>
          <p:cNvSpPr>
            <a:spLocks noGrp="1" noChangeArrowheads="1"/>
          </p:cNvSpPr>
          <p:nvPr>
            <p:ph type="title"/>
          </p:nvPr>
        </p:nvSpPr>
        <p:spPr>
          <a:xfrm>
            <a:off x="1371600" y="764373"/>
            <a:ext cx="10133191" cy="1293028"/>
          </a:xfrm>
        </p:spPr>
        <p:txBody>
          <a:bodyPr>
            <a:normAutofit/>
          </a:bodyPr>
          <a:lstStyle/>
          <a:p>
            <a:pPr>
              <a:defRPr/>
            </a:pPr>
            <a:br>
              <a:rPr lang="en-US" altLang="en-US" sz="1900" b="1" u="sng" dirty="0"/>
            </a:br>
            <a:r>
              <a:rPr lang="en-US" altLang="en-US" sz="1900" b="1" dirty="0"/>
              <a:t>I’m a BOARD MEMBER AND I’M going to vote even though I have a conflict.  </a:t>
            </a:r>
            <a:br>
              <a:rPr lang="en-US" altLang="en-US" sz="1900" b="1" dirty="0"/>
            </a:br>
            <a:r>
              <a:rPr lang="en-US" altLang="en-US" sz="1900" b="1" dirty="0"/>
              <a:t>What’s the worst that can happen?</a:t>
            </a:r>
          </a:p>
        </p:txBody>
      </p:sp>
      <p:sp>
        <p:nvSpPr>
          <p:cNvPr id="54275" name="Rectangle 3">
            <a:extLst>
              <a:ext uri="{FF2B5EF4-FFF2-40B4-BE49-F238E27FC236}">
                <a16:creationId xmlns:a16="http://schemas.microsoft.com/office/drawing/2014/main" id="{A55DC5CA-56B2-4BAB-BBFA-54F5B67CED25}"/>
              </a:ext>
            </a:extLst>
          </p:cNvPr>
          <p:cNvSpPr>
            <a:spLocks noGrp="1" noChangeArrowheads="1"/>
          </p:cNvSpPr>
          <p:nvPr>
            <p:ph idx="1"/>
          </p:nvPr>
        </p:nvSpPr>
        <p:spPr>
          <a:xfrm>
            <a:off x="678745" y="2194561"/>
            <a:ext cx="5815085" cy="4024125"/>
          </a:xfrm>
        </p:spPr>
        <p:txBody>
          <a:bodyPr>
            <a:normAutofit/>
          </a:bodyPr>
          <a:lstStyle/>
          <a:p>
            <a:pPr marL="0" lvl="1" indent="0">
              <a:spcBef>
                <a:spcPts val="0"/>
              </a:spcBef>
              <a:buNone/>
              <a:defRPr/>
            </a:pPr>
            <a:r>
              <a:rPr lang="en-US" altLang="en-US" dirty="0"/>
              <a:t>An offense is a </a:t>
            </a:r>
            <a:r>
              <a:rPr lang="en-US" altLang="en-US" i="1" dirty="0"/>
              <a:t>Class A misdemeanor</a:t>
            </a:r>
            <a:r>
              <a:rPr lang="en-US" altLang="en-US" dirty="0"/>
              <a:t>.  Punishment is:</a:t>
            </a:r>
          </a:p>
          <a:p>
            <a:pPr marL="609600" indent="-609600">
              <a:buNone/>
              <a:defRPr/>
            </a:pPr>
            <a:r>
              <a:rPr lang="en-US" altLang="en-US" dirty="0"/>
              <a:t>		(1)  Fine up to $4,000;</a:t>
            </a:r>
          </a:p>
          <a:p>
            <a:pPr marL="609600" indent="-609600">
              <a:buNone/>
              <a:defRPr/>
            </a:pPr>
            <a:r>
              <a:rPr lang="en-US" altLang="en-US" dirty="0"/>
              <a:t>		(2)  Up to 1 year in jail; or</a:t>
            </a:r>
          </a:p>
          <a:p>
            <a:pPr marL="609600" indent="-609600">
              <a:buNone/>
              <a:defRPr/>
            </a:pPr>
            <a:r>
              <a:rPr lang="en-US" altLang="en-US" dirty="0"/>
              <a:t>		(3)  Both</a:t>
            </a:r>
          </a:p>
          <a:p>
            <a:pPr marL="0" indent="0">
              <a:spcBef>
                <a:spcPts val="0"/>
              </a:spcBef>
              <a:buNone/>
              <a:defRPr/>
            </a:pPr>
            <a:endParaRPr lang="en-US" altLang="en-US" dirty="0"/>
          </a:p>
          <a:p>
            <a:pPr marL="0" indent="0">
              <a:spcBef>
                <a:spcPts val="0"/>
              </a:spcBef>
              <a:buNone/>
              <a:defRPr/>
            </a:pPr>
            <a:r>
              <a:rPr lang="en-US" altLang="en-US" dirty="0"/>
              <a:t>An offense will not render an action of the governing body voidable unless the offending official was the tie breaker. </a:t>
            </a:r>
          </a:p>
          <a:p>
            <a:pPr marL="0" indent="0">
              <a:spcBef>
                <a:spcPts val="0"/>
              </a:spcBef>
              <a:buNone/>
              <a:defRPr/>
            </a:pPr>
            <a:endParaRPr lang="en-US" altLang="en-US" dirty="0"/>
          </a:p>
          <a:p>
            <a:pPr marL="0" indent="0">
              <a:spcBef>
                <a:spcPts val="0"/>
              </a:spcBef>
              <a:buNone/>
              <a:defRPr/>
            </a:pPr>
            <a:r>
              <a:rPr lang="en-US" altLang="en-US" dirty="0"/>
              <a:t>But it may make </a:t>
            </a:r>
            <a:r>
              <a:rPr lang="en-US" altLang="en-US" b="1" i="1" dirty="0"/>
              <a:t>your</a:t>
            </a:r>
            <a:r>
              <a:rPr lang="en-US" altLang="en-US" dirty="0"/>
              <a:t> life difficult….</a:t>
            </a:r>
          </a:p>
          <a:p>
            <a:pPr marL="609600" indent="-609600">
              <a:buNone/>
              <a:defRPr/>
            </a:pPr>
            <a:endParaRPr lang="en-US" altLang="en-US" dirty="0"/>
          </a:p>
        </p:txBody>
      </p:sp>
      <p:pic>
        <p:nvPicPr>
          <p:cNvPr id="54277" name="Picture 54276" descr="Checkmate in a chess game">
            <a:extLst>
              <a:ext uri="{FF2B5EF4-FFF2-40B4-BE49-F238E27FC236}">
                <a16:creationId xmlns:a16="http://schemas.microsoft.com/office/drawing/2014/main" id="{94498B61-4A2C-F39E-7D9A-9871D01FB421}"/>
              </a:ext>
            </a:extLst>
          </p:cNvPr>
          <p:cNvPicPr>
            <a:picLocks noChangeAspect="1"/>
          </p:cNvPicPr>
          <p:nvPr/>
        </p:nvPicPr>
        <p:blipFill rotWithShape="1">
          <a:blip r:embed="rId2"/>
          <a:srcRect t="379" r="-1"/>
          <a:stretch/>
        </p:blipFill>
        <p:spPr>
          <a:xfrm>
            <a:off x="6984769" y="2501159"/>
            <a:ext cx="4520023" cy="341092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0" name="Rectangle 9">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00FFC5AD-7D33-831C-FAFF-597E966D1778}"/>
              </a:ext>
            </a:extLst>
          </p:cNvPr>
          <p:cNvSpPr>
            <a:spLocks noGrp="1"/>
          </p:cNvSpPr>
          <p:nvPr>
            <p:ph type="title"/>
          </p:nvPr>
        </p:nvSpPr>
        <p:spPr>
          <a:xfrm>
            <a:off x="683609" y="764372"/>
            <a:ext cx="3173688" cy="5216013"/>
          </a:xfrm>
        </p:spPr>
        <p:txBody>
          <a:bodyPr vert="horz" lIns="91440" tIns="45720" rIns="91440" bIns="45720" rtlCol="0" anchor="ctr">
            <a:normAutofit/>
          </a:bodyPr>
          <a:lstStyle/>
          <a:p>
            <a:pPr algn="r"/>
            <a:r>
              <a:rPr lang="en-US" sz="3400" dirty="0"/>
              <a:t>Situations involving permit applications</a:t>
            </a:r>
          </a:p>
        </p:txBody>
      </p:sp>
      <p:cxnSp>
        <p:nvCxnSpPr>
          <p:cNvPr id="12" name="Straight Connector 11">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287A31F-AD4D-88C5-EF11-E84F23B6A0A8}"/>
              </a:ext>
            </a:extLst>
          </p:cNvPr>
          <p:cNvSpPr>
            <a:spLocks noGrp="1"/>
          </p:cNvSpPr>
          <p:nvPr>
            <p:ph type="body" sz="half" idx="2"/>
          </p:nvPr>
        </p:nvSpPr>
        <p:spPr>
          <a:xfrm>
            <a:off x="4370138" y="764372"/>
            <a:ext cx="7086600" cy="5216013"/>
          </a:xfrm>
        </p:spPr>
        <p:txBody>
          <a:bodyPr vert="horz" lIns="91440" tIns="45720" rIns="91440" bIns="45720" rtlCol="0" anchor="ctr">
            <a:normAutofit/>
          </a:bodyPr>
          <a:lstStyle/>
          <a:p>
            <a:pPr indent="-228600">
              <a:buFont typeface="Arial" panose="020B0604020202020204" pitchFamily="34" charset="0"/>
              <a:buChar char="•"/>
            </a:pPr>
            <a:r>
              <a:rPr lang="en-US" sz="2800" dirty="0"/>
              <a:t>Permit applications in the past have generally gone straight to the Board for action.  But they don’t have to if they are contested. </a:t>
            </a:r>
          </a:p>
          <a:p>
            <a:endParaRPr lang="en-US" sz="2800" dirty="0"/>
          </a:p>
          <a:p>
            <a:pPr indent="-228600">
              <a:buFont typeface="Arial" panose="020B0604020202020204" pitchFamily="34" charset="0"/>
              <a:buChar char="•"/>
            </a:pPr>
            <a:r>
              <a:rPr lang="en-US" sz="2800" dirty="0"/>
              <a:t>Pursuant to Texas Water Code, Sections 36.4051and 36.416, contested applications may be requested to be heard by the State Office of Administrative Hearings. </a:t>
            </a:r>
          </a:p>
          <a:p>
            <a:r>
              <a:rPr lang="en-US" sz="2000" dirty="0"/>
              <a:t> </a:t>
            </a:r>
          </a:p>
        </p:txBody>
      </p:sp>
    </p:spTree>
    <p:extLst>
      <p:ext uri="{BB962C8B-B14F-4D97-AF65-F5344CB8AC3E}">
        <p14:creationId xmlns:p14="http://schemas.microsoft.com/office/powerpoint/2010/main" val="2735383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4945" name="Rectangle 124944">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058" name="Rectangle 2">
            <a:extLst>
              <a:ext uri="{FF2B5EF4-FFF2-40B4-BE49-F238E27FC236}">
                <a16:creationId xmlns:a16="http://schemas.microsoft.com/office/drawing/2014/main" id="{4E8413A9-CEF1-4DF6-BC77-9802394B4242}"/>
              </a:ext>
            </a:extLst>
          </p:cNvPr>
          <p:cNvSpPr>
            <a:spLocks noGrp="1" noChangeArrowheads="1"/>
          </p:cNvSpPr>
          <p:nvPr>
            <p:ph type="title"/>
          </p:nvPr>
        </p:nvSpPr>
        <p:spPr>
          <a:xfrm>
            <a:off x="4090507" y="764373"/>
            <a:ext cx="7434070" cy="1474330"/>
          </a:xfrm>
        </p:spPr>
        <p:txBody>
          <a:bodyPr>
            <a:normAutofit/>
          </a:bodyPr>
          <a:lstStyle/>
          <a:p>
            <a:pPr>
              <a:defRPr/>
            </a:pPr>
            <a:r>
              <a:rPr lang="en-US" altLang="en-US" b="1">
                <a:cs typeface="Tahoma" pitchFamily="34" charset="0"/>
              </a:rPr>
              <a:t>State Office of Administrative Hearings</a:t>
            </a:r>
          </a:p>
        </p:txBody>
      </p:sp>
      <p:sp>
        <p:nvSpPr>
          <p:cNvPr id="124947" name="Rectangle 124946">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4949" name="Picture 124948">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124931" name="Rectangle 3">
            <a:extLst>
              <a:ext uri="{FF2B5EF4-FFF2-40B4-BE49-F238E27FC236}">
                <a16:creationId xmlns:a16="http://schemas.microsoft.com/office/drawing/2014/main" id="{DB0E519E-DF53-4156-BCD7-C90107404BA4}"/>
              </a:ext>
            </a:extLst>
          </p:cNvPr>
          <p:cNvSpPr>
            <a:spLocks noGrp="1" noChangeArrowheads="1"/>
          </p:cNvSpPr>
          <p:nvPr>
            <p:ph idx="1"/>
          </p:nvPr>
        </p:nvSpPr>
        <p:spPr>
          <a:xfrm>
            <a:off x="4090507" y="2628900"/>
            <a:ext cx="7454077" cy="3589785"/>
          </a:xfrm>
        </p:spPr>
        <p:txBody>
          <a:bodyPr>
            <a:normAutofit/>
          </a:bodyPr>
          <a:lstStyle/>
          <a:p>
            <a:pPr marL="0" lvl="1" indent="-457200">
              <a:spcBef>
                <a:spcPts val="0"/>
              </a:spcBef>
              <a:spcAft>
                <a:spcPts val="600"/>
              </a:spcAft>
              <a:defRPr/>
            </a:pPr>
            <a:r>
              <a:rPr lang="en-US" sz="1700" dirty="0"/>
              <a:t>(c)  The party requesting the hearing before the State Office of Administrative Hearings </a:t>
            </a:r>
            <a:r>
              <a:rPr lang="en-US" sz="1700" b="1" dirty="0"/>
              <a:t>shall pay all costs associated with the contract for the hearing and shall deposit with the district an amount sufficient to pay the contract amount before the hearing begins</a:t>
            </a:r>
            <a:r>
              <a:rPr lang="en-US" sz="1700" dirty="0"/>
              <a:t>.  At the conclusion of the hearing, the district shall refund any excess money to the paying party.  All other costs may be assessed as authorized by this chapter or district rules.</a:t>
            </a:r>
          </a:p>
          <a:p>
            <a:pPr marL="0" lvl="1" indent="-457200">
              <a:spcBef>
                <a:spcPts val="0"/>
              </a:spcBef>
              <a:spcAft>
                <a:spcPts val="600"/>
              </a:spcAft>
              <a:defRPr/>
            </a:pPr>
            <a:endParaRPr lang="en-US" sz="1700" dirty="0"/>
          </a:p>
          <a:p>
            <a:pPr marL="0" lvl="1" indent="-457200">
              <a:spcBef>
                <a:spcPts val="0"/>
              </a:spcBef>
              <a:spcAft>
                <a:spcPts val="600"/>
              </a:spcAft>
              <a:defRPr/>
            </a:pPr>
            <a:r>
              <a:rPr lang="en-US" sz="1700" dirty="0"/>
              <a:t>(d)  An administrative law judge who conducts a contested  case hearing </a:t>
            </a:r>
            <a:r>
              <a:rPr lang="en-US" sz="1700" b="1" dirty="0"/>
              <a:t>shall consider applicable district rules or policies in conducting the hearing, but the district deciding the case may not supervise the administrative law judge</a:t>
            </a:r>
            <a:r>
              <a:rPr lang="en-US" sz="1700" dirty="0"/>
              <a:t>.</a:t>
            </a:r>
          </a:p>
        </p:txBody>
      </p:sp>
    </p:spTree>
    <p:extLst>
      <p:ext uri="{BB962C8B-B14F-4D97-AF65-F5344CB8AC3E}">
        <p14:creationId xmlns:p14="http://schemas.microsoft.com/office/powerpoint/2010/main" val="751264297"/>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B0F52CA-65A7-4535-BF3C-22D126766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Rectangle 25">
            <a:extLst>
              <a:ext uri="{FF2B5EF4-FFF2-40B4-BE49-F238E27FC236}">
                <a16:creationId xmlns:a16="http://schemas.microsoft.com/office/drawing/2014/main" id="{B2525B01-FF71-4E47-84A9-6A8029A11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352A89C8-5E2E-BF43-664C-A69D19AF8C8B}"/>
              </a:ext>
            </a:extLst>
          </p:cNvPr>
          <p:cNvSpPr>
            <a:spLocks noGrp="1"/>
          </p:cNvSpPr>
          <p:nvPr>
            <p:ph type="title"/>
          </p:nvPr>
        </p:nvSpPr>
        <p:spPr>
          <a:xfrm>
            <a:off x="1739900" y="681142"/>
            <a:ext cx="9766300" cy="1293028"/>
          </a:xfrm>
        </p:spPr>
        <p:txBody>
          <a:bodyPr>
            <a:normAutofit/>
          </a:bodyPr>
          <a:lstStyle/>
          <a:p>
            <a:r>
              <a:rPr lang="en-US">
                <a:solidFill>
                  <a:srgbClr val="FFFFFF"/>
                </a:solidFill>
              </a:rPr>
              <a:t>Uniqueness while at soah</a:t>
            </a:r>
          </a:p>
        </p:txBody>
      </p:sp>
      <p:sp>
        <p:nvSpPr>
          <p:cNvPr id="3" name="Content Placeholder 2">
            <a:extLst>
              <a:ext uri="{FF2B5EF4-FFF2-40B4-BE49-F238E27FC236}">
                <a16:creationId xmlns:a16="http://schemas.microsoft.com/office/drawing/2014/main" id="{1250E4CC-3A58-4195-AE71-F91A27957767}"/>
              </a:ext>
            </a:extLst>
          </p:cNvPr>
          <p:cNvSpPr>
            <a:spLocks noGrp="1"/>
          </p:cNvSpPr>
          <p:nvPr>
            <p:ph idx="1"/>
          </p:nvPr>
        </p:nvSpPr>
        <p:spPr>
          <a:xfrm>
            <a:off x="1739900" y="2821774"/>
            <a:ext cx="9766299" cy="3396911"/>
          </a:xfrm>
        </p:spPr>
        <p:txBody>
          <a:bodyPr>
            <a:normAutofit/>
          </a:bodyPr>
          <a:lstStyle/>
          <a:p>
            <a:r>
              <a:rPr lang="en-US" sz="2000" dirty="0"/>
              <a:t>Perhaps the most critical aspect to the Board of going to SOAH is that the Board </a:t>
            </a:r>
            <a:r>
              <a:rPr lang="en-US" sz="2000" b="1" i="1" dirty="0"/>
              <a:t>does not have the ability to weigh in on any aspect of this process until after the ALJ issues a Proposal for Decision (PFD)</a:t>
            </a:r>
          </a:p>
          <a:p>
            <a:endParaRPr lang="en-US" sz="2000" b="1" i="1" dirty="0"/>
          </a:p>
          <a:p>
            <a:r>
              <a:rPr lang="en-US" sz="2000" dirty="0"/>
              <a:t>Even then, the Board must show that the ALJ did not understand or misapplied the District’s Rules in his/her rulings.</a:t>
            </a:r>
          </a:p>
          <a:p>
            <a:endParaRPr lang="en-US" sz="2000" dirty="0"/>
          </a:p>
          <a:p>
            <a:r>
              <a:rPr lang="en-US" sz="2000" dirty="0"/>
              <a:t>The Board has it’s own attorney during this time to advise it on any and all aspects when/if necessary and certainly during review of the PFD.</a:t>
            </a:r>
          </a:p>
        </p:txBody>
      </p:sp>
    </p:spTree>
    <p:extLst>
      <p:ext uri="{BB962C8B-B14F-4D97-AF65-F5344CB8AC3E}">
        <p14:creationId xmlns:p14="http://schemas.microsoft.com/office/powerpoint/2010/main" val="3412860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63D5-1739-E5EE-3277-51CBFC1340F5}"/>
              </a:ext>
            </a:extLst>
          </p:cNvPr>
          <p:cNvSpPr>
            <a:spLocks noGrp="1"/>
          </p:cNvSpPr>
          <p:nvPr>
            <p:ph type="title"/>
          </p:nvPr>
        </p:nvSpPr>
        <p:spPr>
          <a:xfrm>
            <a:off x="1024495" y="1124701"/>
            <a:ext cx="10146186" cy="780299"/>
          </a:xfrm>
        </p:spPr>
        <p:txBody>
          <a:bodyPr/>
          <a:lstStyle/>
          <a:p>
            <a:r>
              <a:rPr lang="en-US" dirty="0"/>
              <a:t>SOAH Hearings, contd.</a:t>
            </a:r>
          </a:p>
        </p:txBody>
      </p:sp>
      <p:sp>
        <p:nvSpPr>
          <p:cNvPr id="3" name="Text Placeholder 2">
            <a:extLst>
              <a:ext uri="{FF2B5EF4-FFF2-40B4-BE49-F238E27FC236}">
                <a16:creationId xmlns:a16="http://schemas.microsoft.com/office/drawing/2014/main" id="{51B785E2-CE62-678B-CB03-E5408EEC7AC9}"/>
              </a:ext>
            </a:extLst>
          </p:cNvPr>
          <p:cNvSpPr>
            <a:spLocks noGrp="1"/>
          </p:cNvSpPr>
          <p:nvPr>
            <p:ph type="body" sz="half" idx="2"/>
          </p:nvPr>
        </p:nvSpPr>
        <p:spPr>
          <a:xfrm>
            <a:off x="1024467" y="2514600"/>
            <a:ext cx="10144654" cy="3657600"/>
          </a:xfrm>
        </p:spPr>
        <p:txBody>
          <a:bodyPr>
            <a:normAutofit/>
          </a:bodyPr>
          <a:lstStyle/>
          <a:p>
            <a:r>
              <a:rPr lang="en-US" dirty="0"/>
              <a:t>While it likely is frustrating to the Board to be in the dark during this process, the reasoning is critical:</a:t>
            </a:r>
          </a:p>
          <a:p>
            <a:endParaRPr lang="en-US" dirty="0"/>
          </a:p>
          <a:p>
            <a:r>
              <a:rPr lang="en-US" dirty="0"/>
              <a:t>As stated above, subsection (d) of 35.416 states:  An administrative law judge who conducts a contested  case hearing shall consider applicable district rules or policies in conducting the hearing, </a:t>
            </a:r>
            <a:r>
              <a:rPr lang="en-US" b="1" dirty="0"/>
              <a:t>but the district deciding the case may not supervise the administrative law judge.</a:t>
            </a:r>
          </a:p>
          <a:p>
            <a:endParaRPr lang="en-US" dirty="0"/>
          </a:p>
          <a:p>
            <a:r>
              <a:rPr lang="en-US" dirty="0"/>
              <a:t>(e)  A district shall provide the administrative law judge with a written statement of applicable rules or policies.</a:t>
            </a:r>
          </a:p>
          <a:p>
            <a:endParaRPr lang="en-US" dirty="0"/>
          </a:p>
          <a:p>
            <a:r>
              <a:rPr lang="en-US" b="1" dirty="0"/>
              <a:t>(f)  A district may not attempt to influence the finding of facts or the administrative law judge's application of the law in a contested case except by proper evidence and legal argument.</a:t>
            </a:r>
          </a:p>
          <a:p>
            <a:endParaRPr lang="en-US" dirty="0"/>
          </a:p>
        </p:txBody>
      </p:sp>
    </p:spTree>
    <p:extLst>
      <p:ext uri="{BB962C8B-B14F-4D97-AF65-F5344CB8AC3E}">
        <p14:creationId xmlns:p14="http://schemas.microsoft.com/office/powerpoint/2010/main" val="2659040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3" name="Picture 32">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8B623267-19F7-5826-05EB-07B61FCA4B94}"/>
              </a:ext>
            </a:extLst>
          </p:cNvPr>
          <p:cNvSpPr>
            <a:spLocks noGrp="1"/>
          </p:cNvSpPr>
          <p:nvPr>
            <p:ph type="title"/>
          </p:nvPr>
        </p:nvSpPr>
        <p:spPr>
          <a:xfrm>
            <a:off x="4687410" y="1803405"/>
            <a:ext cx="6132990" cy="1825096"/>
          </a:xfrm>
        </p:spPr>
        <p:txBody>
          <a:bodyPr vert="horz" lIns="91440" tIns="45720" rIns="91440" bIns="45720" rtlCol="0" anchor="b">
            <a:normAutofit/>
          </a:bodyPr>
          <a:lstStyle/>
          <a:p>
            <a:pPr algn="l"/>
            <a:r>
              <a:rPr lang="en-US" sz="4700"/>
              <a:t>This is why your rules are critical</a:t>
            </a:r>
          </a:p>
        </p:txBody>
      </p:sp>
      <p:sp>
        <p:nvSpPr>
          <p:cNvPr id="3" name="Text Placeholder 2">
            <a:extLst>
              <a:ext uri="{FF2B5EF4-FFF2-40B4-BE49-F238E27FC236}">
                <a16:creationId xmlns:a16="http://schemas.microsoft.com/office/drawing/2014/main" id="{C3F7F85E-1E13-4CC5-F5B9-2C1B8D438C06}"/>
              </a:ext>
            </a:extLst>
          </p:cNvPr>
          <p:cNvSpPr>
            <a:spLocks noGrp="1"/>
          </p:cNvSpPr>
          <p:nvPr>
            <p:ph type="body" idx="1"/>
          </p:nvPr>
        </p:nvSpPr>
        <p:spPr>
          <a:xfrm>
            <a:off x="4687410" y="3632200"/>
            <a:ext cx="6132990" cy="1777999"/>
          </a:xfrm>
        </p:spPr>
        <p:txBody>
          <a:bodyPr vert="horz" lIns="91440" tIns="45720" rIns="91440" bIns="45720" rtlCol="0">
            <a:normAutofit/>
          </a:bodyPr>
          <a:lstStyle/>
          <a:p>
            <a:pPr algn="l"/>
            <a:r>
              <a:rPr lang="en-US" sz="2800" dirty="0">
                <a:solidFill>
                  <a:schemeClr val="tx1"/>
                </a:solidFill>
              </a:rPr>
              <a:t>As well as your hydrogeologic studies that support such rules.</a:t>
            </a:r>
          </a:p>
        </p:txBody>
      </p:sp>
      <p:pic>
        <p:nvPicPr>
          <p:cNvPr id="5" name="Picture 4">
            <a:extLst>
              <a:ext uri="{FF2B5EF4-FFF2-40B4-BE49-F238E27FC236}">
                <a16:creationId xmlns:a16="http://schemas.microsoft.com/office/drawing/2014/main" id="{244CF630-5DD0-E394-56F3-81E7D1539FDB}"/>
              </a:ext>
            </a:extLst>
          </p:cNvPr>
          <p:cNvPicPr>
            <a:picLocks noChangeAspect="1"/>
          </p:cNvPicPr>
          <p:nvPr/>
        </p:nvPicPr>
        <p:blipFill rotWithShape="1">
          <a:blip r:embed="rId4"/>
          <a:srcRect t="5858"/>
          <a:stretch/>
        </p:blipFill>
        <p:spPr>
          <a:xfrm>
            <a:off x="187786" y="1676400"/>
            <a:ext cx="3917870" cy="2203797"/>
          </a:xfrm>
          <a:prstGeom prst="rect">
            <a:avLst/>
          </a:prstGeom>
        </p:spPr>
      </p:pic>
    </p:spTree>
    <p:extLst>
      <p:ext uri="{BB962C8B-B14F-4D97-AF65-F5344CB8AC3E}">
        <p14:creationId xmlns:p14="http://schemas.microsoft.com/office/powerpoint/2010/main" val="310092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14B3-0928-0357-69F4-243B98A9F07A}"/>
              </a:ext>
            </a:extLst>
          </p:cNvPr>
          <p:cNvSpPr>
            <a:spLocks noGrp="1"/>
          </p:cNvSpPr>
          <p:nvPr>
            <p:ph type="title"/>
          </p:nvPr>
        </p:nvSpPr>
        <p:spPr/>
        <p:txBody>
          <a:bodyPr/>
          <a:lstStyle/>
          <a:p>
            <a:r>
              <a:rPr lang="en-US" dirty="0"/>
              <a:t>Rights of those the District Regulates</a:t>
            </a:r>
          </a:p>
        </p:txBody>
      </p:sp>
      <p:graphicFrame>
        <p:nvGraphicFramePr>
          <p:cNvPr id="6" name="Content Placeholder 2">
            <a:extLst>
              <a:ext uri="{FF2B5EF4-FFF2-40B4-BE49-F238E27FC236}">
                <a16:creationId xmlns:a16="http://schemas.microsoft.com/office/drawing/2014/main" id="{EF3D78B2-B872-24A9-ACF6-619FC8615897}"/>
              </a:ext>
            </a:extLst>
          </p:cNvPr>
          <p:cNvGraphicFramePr>
            <a:graphicFrameLocks noGrp="1"/>
          </p:cNvGraphicFramePr>
          <p:nvPr>
            <p:ph idx="1"/>
          </p:nvPr>
        </p:nvGraphicFramePr>
        <p:xfrm>
          <a:off x="4995582" y="746759"/>
          <a:ext cx="6510618" cy="547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3860674D-59CA-4214-E12E-45F9E718A3A9}"/>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959698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4DA7-AC5E-F56A-3C99-6F68BDF9950B}"/>
              </a:ext>
            </a:extLst>
          </p:cNvPr>
          <p:cNvSpPr>
            <a:spLocks noGrp="1"/>
          </p:cNvSpPr>
          <p:nvPr>
            <p:ph type="title"/>
          </p:nvPr>
        </p:nvSpPr>
        <p:spPr/>
        <p:txBody>
          <a:bodyPr/>
          <a:lstStyle/>
          <a:p>
            <a:r>
              <a:rPr kumimoji="0" lang="en-US" sz="3600" b="0" i="0" u="none" strike="noStrike" kern="1200" cap="all" spc="0" normalizeH="0" baseline="0" noProof="0" dirty="0">
                <a:ln>
                  <a:noFill/>
                </a:ln>
                <a:solidFill>
                  <a:prstClr val="white"/>
                </a:solidFill>
                <a:effectLst/>
                <a:uLnTx/>
                <a:uFillTx/>
                <a:latin typeface="Century Gothic" panose="020B0502020202020204"/>
                <a:ea typeface="+mj-ea"/>
                <a:cs typeface="+mj-cs"/>
              </a:rPr>
              <a:t>The District is required to establish rules to assist with this tug of war</a:t>
            </a:r>
            <a:endParaRPr lang="en-US" dirty="0"/>
          </a:p>
        </p:txBody>
      </p:sp>
      <p:sp>
        <p:nvSpPr>
          <p:cNvPr id="3" name="Text Placeholder 2">
            <a:extLst>
              <a:ext uri="{FF2B5EF4-FFF2-40B4-BE49-F238E27FC236}">
                <a16:creationId xmlns:a16="http://schemas.microsoft.com/office/drawing/2014/main" id="{FE298C8F-C70D-AB6A-0F4A-D3608D37B88F}"/>
              </a:ext>
            </a:extLst>
          </p:cNvPr>
          <p:cNvSpPr>
            <a:spLocks noGrp="1"/>
          </p:cNvSpPr>
          <p:nvPr>
            <p:ph type="body" idx="1"/>
          </p:nvPr>
        </p:nvSpPr>
        <p:spPr/>
        <p:txBody>
          <a:bodyPr/>
          <a:lstStyle/>
          <a:p>
            <a:r>
              <a:rPr lang="en-US" dirty="0"/>
              <a:t>It is a REGULATORY entity…</a:t>
            </a:r>
          </a:p>
        </p:txBody>
      </p:sp>
    </p:spTree>
    <p:extLst>
      <p:ext uri="{BB962C8B-B14F-4D97-AF65-F5344CB8AC3E}">
        <p14:creationId xmlns:p14="http://schemas.microsoft.com/office/powerpoint/2010/main" val="33512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2" name="Rectangle 11">
            <a:extLst>
              <a:ext uri="{FF2B5EF4-FFF2-40B4-BE49-F238E27FC236}">
                <a16:creationId xmlns:a16="http://schemas.microsoft.com/office/drawing/2014/main" id="{4BA1B667-1542-4631-929E-714A41E9E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359BA665-866B-4988-8C5D-0B272F82BF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805"/>
          <a:stretch/>
        </p:blipFill>
        <p:spPr>
          <a:xfrm>
            <a:off x="0" y="4767552"/>
            <a:ext cx="12192000" cy="2090448"/>
          </a:xfrm>
          <a:prstGeom prst="rect">
            <a:avLst/>
          </a:prstGeom>
        </p:spPr>
      </p:pic>
      <p:sp>
        <p:nvSpPr>
          <p:cNvPr id="2" name="Title 1">
            <a:extLst>
              <a:ext uri="{FF2B5EF4-FFF2-40B4-BE49-F238E27FC236}">
                <a16:creationId xmlns:a16="http://schemas.microsoft.com/office/drawing/2014/main" id="{B4FBF2C5-46BA-90E8-2605-B3B8FD01EE54}"/>
              </a:ext>
            </a:extLst>
          </p:cNvPr>
          <p:cNvSpPr>
            <a:spLocks noGrp="1"/>
          </p:cNvSpPr>
          <p:nvPr>
            <p:ph type="title"/>
          </p:nvPr>
        </p:nvSpPr>
        <p:spPr>
          <a:xfrm>
            <a:off x="685800" y="4771908"/>
            <a:ext cx="10820400" cy="1293028"/>
          </a:xfrm>
        </p:spPr>
        <p:txBody>
          <a:bodyPr vert="horz" lIns="91440" tIns="45720" rIns="91440" bIns="45720" rtlCol="0" anchor="ctr">
            <a:normAutofit/>
          </a:bodyPr>
          <a:lstStyle/>
          <a:p>
            <a:pPr algn="ctr"/>
            <a:r>
              <a:rPr lang="en-US" dirty="0"/>
              <a:t>The ground(water) rules</a:t>
            </a:r>
            <a:endParaRPr lang="en-US"/>
          </a:p>
        </p:txBody>
      </p:sp>
      <p:sp>
        <p:nvSpPr>
          <p:cNvPr id="3" name="Content Placeholder 2">
            <a:extLst>
              <a:ext uri="{FF2B5EF4-FFF2-40B4-BE49-F238E27FC236}">
                <a16:creationId xmlns:a16="http://schemas.microsoft.com/office/drawing/2014/main" id="{22C5DFC1-DC5E-AAC7-2FD6-06B364D3712E}"/>
              </a:ext>
            </a:extLst>
          </p:cNvPr>
          <p:cNvSpPr>
            <a:spLocks/>
          </p:cNvSpPr>
          <p:nvPr/>
        </p:nvSpPr>
        <p:spPr>
          <a:xfrm>
            <a:off x="1005187" y="476250"/>
            <a:ext cx="5019111" cy="3786564"/>
          </a:xfrm>
          <a:prstGeom prst="rect">
            <a:avLst/>
          </a:prstGeom>
        </p:spPr>
        <p:txBody>
          <a:bodyPr/>
          <a:lstStyle/>
          <a:p>
            <a:pPr marL="214884" marR="0" lvl="0" indent="-214884" algn="l" defTabSz="859536" rtl="0" eaLnBrk="1" fontAlgn="auto" latinLnBrk="0" hangingPunct="1">
              <a:lnSpc>
                <a:spcPct val="90000"/>
              </a:lnSpc>
              <a:spcBef>
                <a:spcPts val="940"/>
              </a:spcBef>
              <a:spcAft>
                <a:spcPts val="0"/>
              </a:spcAft>
              <a:buClrTx/>
              <a:buSzTx/>
              <a:buFont typeface="Arial" panose="020B0604020202020204" pitchFamily="34" charset="0"/>
              <a:buChar char="•"/>
              <a:tabLst/>
              <a:defRPr/>
            </a:pPr>
            <a:r>
              <a:rPr kumimoji="0" lang="en-US" sz="2068" b="0" i="0" u="none" strike="noStrike" kern="1200" cap="none" spc="0" normalizeH="0" baseline="0" noProof="0">
                <a:ln>
                  <a:noFill/>
                </a:ln>
                <a:solidFill>
                  <a:prstClr val="white"/>
                </a:solidFill>
                <a:effectLst/>
                <a:uLnTx/>
                <a:uFillTx/>
                <a:latin typeface="Century Gothic" panose="020B0502020202020204"/>
                <a:ea typeface="+mn-ea"/>
                <a:cs typeface="+mn-cs"/>
              </a:rPr>
              <a:t>Not all will like such Rules</a:t>
            </a:r>
          </a:p>
          <a:p>
            <a:pPr marL="214884" marR="0" lvl="0" indent="-214884" algn="l" defTabSz="859536" rtl="0" eaLnBrk="1" fontAlgn="auto" latinLnBrk="0" hangingPunct="1">
              <a:lnSpc>
                <a:spcPct val="90000"/>
              </a:lnSpc>
              <a:spcBef>
                <a:spcPts val="940"/>
              </a:spcBef>
              <a:spcAft>
                <a:spcPts val="0"/>
              </a:spcAft>
              <a:buClrTx/>
              <a:buSzTx/>
              <a:buFont typeface="Arial" panose="020B0604020202020204" pitchFamily="34" charset="0"/>
              <a:buChar char="•"/>
              <a:tabLst/>
              <a:defRPr/>
            </a:pPr>
            <a:endParaRPr kumimoji="0" lang="en-US" sz="2068"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214884" marR="0" lvl="0" indent="-214884" algn="l" defTabSz="859536" rtl="0" eaLnBrk="1" fontAlgn="auto" latinLnBrk="0" hangingPunct="1">
              <a:lnSpc>
                <a:spcPct val="90000"/>
              </a:lnSpc>
              <a:spcBef>
                <a:spcPts val="940"/>
              </a:spcBef>
              <a:spcAft>
                <a:spcPts val="0"/>
              </a:spcAft>
              <a:buClrTx/>
              <a:buSzTx/>
              <a:buFont typeface="Arial" panose="020B0604020202020204" pitchFamily="34" charset="0"/>
              <a:buChar char="•"/>
              <a:tabLst/>
              <a:defRPr/>
            </a:pPr>
            <a:r>
              <a:rPr kumimoji="0" lang="en-US" sz="2068" b="0" i="0" u="none" strike="noStrike" kern="1200" cap="none" spc="0" normalizeH="0" baseline="0" noProof="0">
                <a:ln>
                  <a:noFill/>
                </a:ln>
                <a:solidFill>
                  <a:prstClr val="white"/>
                </a:solidFill>
                <a:effectLst/>
                <a:uLnTx/>
                <a:uFillTx/>
                <a:latin typeface="Century Gothic" panose="020B0502020202020204"/>
                <a:ea typeface="+mn-ea"/>
                <a:cs typeface="+mn-cs"/>
              </a:rPr>
              <a:t>Unfortunately, it is not the Rules that should be disliked, but that water is a </a:t>
            </a:r>
            <a:r>
              <a:rPr kumimoji="0" lang="en-US" sz="2068" b="1" i="0" u="none" strike="noStrike" kern="1200" cap="none" spc="0" normalizeH="0" baseline="0" noProof="0">
                <a:ln>
                  <a:noFill/>
                </a:ln>
                <a:solidFill>
                  <a:prstClr val="white"/>
                </a:solidFill>
                <a:effectLst/>
                <a:uLnTx/>
                <a:uFillTx/>
                <a:latin typeface="Century Gothic" panose="020B0502020202020204"/>
                <a:ea typeface="+mn-ea"/>
                <a:cs typeface="+mn-cs"/>
              </a:rPr>
              <a:t>finite resource</a:t>
            </a:r>
            <a:r>
              <a:rPr kumimoji="0" lang="en-US" sz="2068" b="0" i="0" u="none" strike="noStrike" kern="1200" cap="none" spc="0" normalizeH="0" baseline="0" noProof="0">
                <a:ln>
                  <a:noFill/>
                </a:ln>
                <a:solidFill>
                  <a:prstClr val="white"/>
                </a:solidFill>
                <a:effectLst/>
                <a:uLnTx/>
                <a:uFillTx/>
                <a:latin typeface="Century Gothic" panose="020B0502020202020204"/>
                <a:ea typeface="+mn-ea"/>
                <a:cs typeface="+mn-cs"/>
              </a:rPr>
              <a:t>.</a:t>
            </a:r>
          </a:p>
          <a:p>
            <a:pPr marL="214884" marR="0" lvl="0" indent="-214884" algn="l" defTabSz="859536" rtl="0" eaLnBrk="1" fontAlgn="auto" latinLnBrk="0" hangingPunct="1">
              <a:lnSpc>
                <a:spcPct val="90000"/>
              </a:lnSpc>
              <a:spcBef>
                <a:spcPts val="940"/>
              </a:spcBef>
              <a:spcAft>
                <a:spcPts val="0"/>
              </a:spcAft>
              <a:buClrTx/>
              <a:buSzTx/>
              <a:buFont typeface="Arial" panose="020B0604020202020204" pitchFamily="34" charset="0"/>
              <a:buChar char="•"/>
              <a:tabLst/>
              <a:defRPr/>
            </a:pPr>
            <a:endParaRPr kumimoji="0" lang="en-US" sz="2068"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214884" marR="0" lvl="0" indent="-214884" algn="l" defTabSz="859536" rtl="0" eaLnBrk="1" fontAlgn="auto" latinLnBrk="0" hangingPunct="1">
              <a:lnSpc>
                <a:spcPct val="90000"/>
              </a:lnSpc>
              <a:spcBef>
                <a:spcPts val="940"/>
              </a:spcBef>
              <a:spcAft>
                <a:spcPts val="0"/>
              </a:spcAft>
              <a:buClrTx/>
              <a:buSzTx/>
              <a:buFont typeface="Arial" panose="020B0604020202020204" pitchFamily="34" charset="0"/>
              <a:buChar char="•"/>
              <a:tabLst/>
              <a:defRPr/>
            </a:pPr>
            <a:r>
              <a:rPr kumimoji="0" lang="en-US" sz="2068" b="0" i="0" u="none" strike="noStrike" kern="1200" cap="none" spc="0" normalizeH="0" baseline="0" noProof="0">
                <a:ln>
                  <a:noFill/>
                </a:ln>
                <a:solidFill>
                  <a:prstClr val="white"/>
                </a:solidFill>
                <a:effectLst/>
                <a:uLnTx/>
                <a:uFillTx/>
                <a:latin typeface="Century Gothic" panose="020B0502020202020204"/>
                <a:ea typeface="+mn-ea"/>
                <a:cs typeface="+mn-cs"/>
              </a:rPr>
              <a:t>Also, fundamentally landowners don’t want to </a:t>
            </a:r>
            <a:r>
              <a:rPr kumimoji="0" lang="en-US" sz="2068" b="1" i="1" u="none" strike="noStrike" kern="1200" cap="none" spc="0" normalizeH="0" baseline="0" noProof="0">
                <a:ln>
                  <a:noFill/>
                </a:ln>
                <a:solidFill>
                  <a:prstClr val="white"/>
                </a:solidFill>
                <a:effectLst/>
                <a:uLnTx/>
                <a:uFillTx/>
                <a:latin typeface="Century Gothic" panose="020B0502020202020204"/>
                <a:ea typeface="+mn-ea"/>
                <a:cs typeface="+mn-cs"/>
              </a:rPr>
              <a:t>not have control </a:t>
            </a:r>
            <a:r>
              <a:rPr kumimoji="0" lang="en-US" sz="2068" b="0" i="0" u="none" strike="noStrike" kern="1200" cap="none" spc="0" normalizeH="0" baseline="0" noProof="0">
                <a:ln>
                  <a:noFill/>
                </a:ln>
                <a:solidFill>
                  <a:prstClr val="white"/>
                </a:solidFill>
                <a:effectLst/>
                <a:uLnTx/>
                <a:uFillTx/>
                <a:latin typeface="Century Gothic" panose="020B0502020202020204"/>
                <a:ea typeface="+mn-ea"/>
                <a:cs typeface="+mn-cs"/>
              </a:rPr>
              <a:t>of their property or property rights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Content Placeholder 3">
            <a:extLst>
              <a:ext uri="{FF2B5EF4-FFF2-40B4-BE49-F238E27FC236}">
                <a16:creationId xmlns:a16="http://schemas.microsoft.com/office/drawing/2014/main" id="{B1A04BAB-859F-A610-3E92-94D5CDACD566}"/>
              </a:ext>
            </a:extLst>
          </p:cNvPr>
          <p:cNvSpPr>
            <a:spLocks/>
          </p:cNvSpPr>
          <p:nvPr/>
        </p:nvSpPr>
        <p:spPr>
          <a:xfrm>
            <a:off x="6167702" y="476250"/>
            <a:ext cx="5019111" cy="3786564"/>
          </a:xfrm>
          <a:prstGeom prst="rect">
            <a:avLst/>
          </a:prstGeom>
        </p:spPr>
        <p:txBody>
          <a:bodyPr/>
          <a:lstStyle/>
          <a:p>
            <a:pPr marL="214884" marR="0" lvl="0" indent="-214884" algn="l" defTabSz="859536" rtl="0" eaLnBrk="1" fontAlgn="auto" latinLnBrk="0" hangingPunct="1">
              <a:lnSpc>
                <a:spcPct val="90000"/>
              </a:lnSpc>
              <a:spcBef>
                <a:spcPts val="940"/>
              </a:spcBef>
              <a:spcAft>
                <a:spcPts val="0"/>
              </a:spcAft>
              <a:buClrTx/>
              <a:buSzTx/>
              <a:buFont typeface="Arial" panose="020B0604020202020204" pitchFamily="34" charset="0"/>
              <a:buChar char="•"/>
              <a:tabLst/>
              <a:defRPr/>
            </a:pPr>
            <a:r>
              <a:rPr kumimoji="0" lang="en-US" sz="2068" b="0" i="0" u="none" strike="noStrike" kern="1200" cap="none" spc="0" normalizeH="0" baseline="0" noProof="0">
                <a:ln>
                  <a:noFill/>
                </a:ln>
                <a:solidFill>
                  <a:prstClr val="white"/>
                </a:solidFill>
                <a:effectLst/>
                <a:uLnTx/>
                <a:uFillTx/>
                <a:latin typeface="Century Gothic" panose="020B0502020202020204"/>
                <a:ea typeface="+mn-ea"/>
                <a:cs typeface="+mn-cs"/>
              </a:rPr>
              <a:t>But critical to this is that water is fungible and will travel – the water currently under any piece of property is not the water that will be there at any given time - earlier or later!</a:t>
            </a:r>
          </a:p>
          <a:p>
            <a:pPr marL="214884" marR="0" lvl="0" indent="-214884" algn="l" defTabSz="859536" rtl="0" eaLnBrk="1" fontAlgn="auto" latinLnBrk="0" hangingPunct="1">
              <a:lnSpc>
                <a:spcPct val="90000"/>
              </a:lnSpc>
              <a:spcBef>
                <a:spcPts val="940"/>
              </a:spcBef>
              <a:spcAft>
                <a:spcPts val="0"/>
              </a:spcAft>
              <a:buClrTx/>
              <a:buSzTx/>
              <a:buFont typeface="Arial" panose="020B0604020202020204" pitchFamily="34" charset="0"/>
              <a:buChar char="•"/>
              <a:tabLst/>
              <a:defRPr/>
            </a:pPr>
            <a:endParaRPr kumimoji="0" lang="en-US" sz="2068"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214884" marR="0" lvl="0" indent="-214884" algn="l" defTabSz="859536" rtl="0" eaLnBrk="1" fontAlgn="auto" latinLnBrk="0" hangingPunct="1">
              <a:lnSpc>
                <a:spcPct val="90000"/>
              </a:lnSpc>
              <a:spcBef>
                <a:spcPts val="940"/>
              </a:spcBef>
              <a:spcAft>
                <a:spcPts val="0"/>
              </a:spcAft>
              <a:buClrTx/>
              <a:buSzTx/>
              <a:buFont typeface="Arial" panose="020B0604020202020204" pitchFamily="34" charset="0"/>
              <a:buChar char="•"/>
              <a:tabLst/>
              <a:defRPr/>
            </a:pPr>
            <a:r>
              <a:rPr kumimoji="0" lang="en-US" sz="2068" b="0" i="0" u="none" strike="noStrike" kern="1200" cap="none" spc="0" normalizeH="0" baseline="0" noProof="0">
                <a:ln>
                  <a:noFill/>
                </a:ln>
                <a:solidFill>
                  <a:prstClr val="white"/>
                </a:solidFill>
                <a:effectLst/>
                <a:uLnTx/>
                <a:uFillTx/>
                <a:latin typeface="Century Gothic" panose="020B0502020202020204"/>
                <a:ea typeface="+mn-ea"/>
                <a:cs typeface="+mn-cs"/>
              </a:rPr>
              <a:t>Also critical is that anyone’s property rights don’t overshadow anyone else’s property rights.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5469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3368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336869" y="3317965"/>
            <a:ext cx="7855131" cy="35400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a:off x="738052" y="1770018"/>
            <a:ext cx="2860765" cy="286076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30087" y="986246"/>
            <a:ext cx="9731828" cy="4885509"/>
          </a:xfrm>
          <a:prstGeom prst="rect">
            <a:avLst/>
          </a:prstGeom>
          <a:solidFill>
            <a:schemeClr val="bg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30087" y="1201783"/>
            <a:ext cx="9731828" cy="3662541"/>
          </a:xfrm>
          <a:prstGeom prst="rect">
            <a:avLst/>
          </a:prstGeom>
          <a:noFill/>
          <a:effectLst>
            <a:outerShdw blurRad="50800" dist="50800" dir="2400000" algn="ctr" rotWithShape="0">
              <a:srgbClr val="000000">
                <a:alpha val="68000"/>
              </a:srgbClr>
            </a:outerShdw>
          </a:effectLst>
        </p:spPr>
        <p:txBody>
          <a:bodyPr wrap="square" rtlCol="0">
            <a:spAutoFit/>
          </a:bodyPr>
          <a:lstStyle/>
          <a:p>
            <a:pPr algn="ctr"/>
            <a:r>
              <a:rPr lang="en-US" sz="6000" dirty="0">
                <a:solidFill>
                  <a:schemeClr val="bg1"/>
                </a:solidFill>
                <a:latin typeface="Avenir Medium" charset="0"/>
                <a:ea typeface="Avenir Medium" charset="0"/>
                <a:cs typeface="Avenir Medium" charset="0"/>
              </a:rPr>
              <a:t>Texas Pledge of Allegiance</a:t>
            </a:r>
          </a:p>
          <a:p>
            <a:pPr algn="ctr"/>
            <a:endParaRPr lang="en-US" sz="3600" dirty="0">
              <a:solidFill>
                <a:schemeClr val="bg1"/>
              </a:solidFill>
              <a:latin typeface="Avenir Medium" charset="0"/>
              <a:ea typeface="Avenir Medium" charset="0"/>
              <a:cs typeface="Avenir Medium" charset="0"/>
            </a:endParaRPr>
          </a:p>
          <a:p>
            <a:pPr algn="ctr"/>
            <a:r>
              <a:rPr lang="en-US" sz="4400" dirty="0">
                <a:solidFill>
                  <a:schemeClr val="bg1"/>
                </a:solidFill>
                <a:latin typeface="Avenir Medium" charset="0"/>
                <a:ea typeface="Avenir Medium" charset="0"/>
                <a:cs typeface="Avenir Medium" charset="0"/>
              </a:rPr>
              <a:t>Honor the Texas flag; I pledge allegiance to thee, Texas, one state under God, one and indivisible.</a:t>
            </a:r>
          </a:p>
        </p:txBody>
      </p:sp>
    </p:spTree>
    <p:extLst>
      <p:ext uri="{BB962C8B-B14F-4D97-AF65-F5344CB8AC3E}">
        <p14:creationId xmlns:p14="http://schemas.microsoft.com/office/powerpoint/2010/main" val="1741882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2" name="Rectangle 11">
            <a:extLst>
              <a:ext uri="{FF2B5EF4-FFF2-40B4-BE49-F238E27FC236}">
                <a16:creationId xmlns:a16="http://schemas.microsoft.com/office/drawing/2014/main" id="{8B836880-BF75-4385-9994-9270F8ACF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26BCFBE2-C65F-42E3-A14A-5D04B9842E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Text Placeholder 3">
            <a:extLst>
              <a:ext uri="{FF2B5EF4-FFF2-40B4-BE49-F238E27FC236}">
                <a16:creationId xmlns:a16="http://schemas.microsoft.com/office/drawing/2014/main" id="{7A943E90-CC39-2781-5DE2-9CBCFF8F4AB6}"/>
              </a:ext>
            </a:extLst>
          </p:cNvPr>
          <p:cNvSpPr>
            <a:spLocks noGrp="1"/>
          </p:cNvSpPr>
          <p:nvPr>
            <p:ph type="body" sz="half" idx="2"/>
          </p:nvPr>
        </p:nvSpPr>
        <p:spPr>
          <a:xfrm>
            <a:off x="685801" y="1219200"/>
            <a:ext cx="3306742" cy="4999485"/>
          </a:xfrm>
        </p:spPr>
        <p:txBody>
          <a:bodyPr vert="horz" lIns="91440" tIns="45720" rIns="91440" bIns="45720" rtlCol="0">
            <a:normAutofit/>
          </a:bodyPr>
          <a:lstStyle/>
          <a:p>
            <a:pPr indent="-228600">
              <a:buFont typeface="Arial" panose="020B0604020202020204" pitchFamily="34" charset="0"/>
              <a:buChar char="•"/>
            </a:pPr>
            <a:endParaRPr lang="en-US" sz="2000" dirty="0"/>
          </a:p>
          <a:p>
            <a:pPr indent="-228600">
              <a:buFont typeface="Arial" panose="020B0604020202020204" pitchFamily="34" charset="0"/>
              <a:buChar char="•"/>
            </a:pPr>
            <a:r>
              <a:rPr kumimoji="0" lang="en-US" sz="2000" b="0" i="0" u="none" strike="noStrike" kern="1200" cap="all" spc="0" normalizeH="0" baseline="0" noProof="0" dirty="0">
                <a:ln>
                  <a:noFill/>
                </a:ln>
                <a:solidFill>
                  <a:prstClr val="white"/>
                </a:solidFill>
                <a:effectLst/>
                <a:uLnTx/>
                <a:uFillTx/>
                <a:latin typeface="Century Gothic" panose="020B0502020202020204"/>
                <a:ea typeface="+mj-ea"/>
                <a:cs typeface="+mj-cs"/>
              </a:rPr>
              <a:t>That’s why it is critical that the District review its rules as often as it does.</a:t>
            </a:r>
            <a:endParaRPr lang="en-US" sz="2000" dirty="0"/>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AS WELL AS ITS MANAGEMENT PLANS</a:t>
            </a:r>
          </a:p>
        </p:txBody>
      </p:sp>
      <p:sp>
        <p:nvSpPr>
          <p:cNvPr id="16" name="Rounded Rectangle 14">
            <a:extLst>
              <a:ext uri="{FF2B5EF4-FFF2-40B4-BE49-F238E27FC236}">
                <a16:creationId xmlns:a16="http://schemas.microsoft.com/office/drawing/2014/main" id="{38D32B90-922C-4411-A898-3F03AA80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Placeholder 4">
            <a:extLst>
              <a:ext uri="{FF2B5EF4-FFF2-40B4-BE49-F238E27FC236}">
                <a16:creationId xmlns:a16="http://schemas.microsoft.com/office/drawing/2014/main" id="{49471782-1CB7-037D-91F6-7FD9CBFDAC42}"/>
              </a:ext>
            </a:extLst>
          </p:cNvPr>
          <p:cNvPicPr>
            <a:picLocks noGrp="1" noChangeAspect="1"/>
          </p:cNvPicPr>
          <p:nvPr>
            <p:ph type="pic" idx="1"/>
          </p:nvPr>
        </p:nvPicPr>
        <p:blipFill rotWithShape="1">
          <a:blip r:embed="rId3"/>
          <a:srcRect l="15038" r="15037" b="-1"/>
          <a:stretch/>
        </p:blipFill>
        <p:spPr>
          <a:xfrm>
            <a:off x="4955339" y="1336566"/>
            <a:ext cx="6127287" cy="4607567"/>
          </a:xfrm>
          <a:prstGeom prst="rect">
            <a:avLst/>
          </a:prstGeom>
        </p:spPr>
      </p:pic>
    </p:spTree>
    <p:extLst>
      <p:ext uri="{BB962C8B-B14F-4D97-AF65-F5344CB8AC3E}">
        <p14:creationId xmlns:p14="http://schemas.microsoft.com/office/powerpoint/2010/main" val="771678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0" name="Rectangle 9">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36FBD41F-0975-FF0E-4394-6ABEA13DC649}"/>
              </a:ext>
            </a:extLst>
          </p:cNvPr>
          <p:cNvSpPr>
            <a:spLocks noGrp="1"/>
          </p:cNvSpPr>
          <p:nvPr>
            <p:ph type="title"/>
          </p:nvPr>
        </p:nvSpPr>
        <p:spPr>
          <a:xfrm>
            <a:off x="4090507" y="764373"/>
            <a:ext cx="7434070" cy="1474330"/>
          </a:xfrm>
        </p:spPr>
        <p:txBody>
          <a:bodyPr vert="horz" lIns="91440" tIns="45720" rIns="91440" bIns="45720" rtlCol="0" anchor="ctr">
            <a:normAutofit/>
          </a:bodyPr>
          <a:lstStyle/>
          <a:p>
            <a:pPr algn="r"/>
            <a:r>
              <a:rPr lang="en-US" sz="3100"/>
              <a:t>Barbara Boulware-Wells, partner</a:t>
            </a:r>
            <a:br>
              <a:rPr lang="en-US" sz="3100"/>
            </a:br>
            <a:r>
              <a:rPr lang="en-US" sz="3100"/>
              <a:t>The knight law firm, llp</a:t>
            </a:r>
          </a:p>
        </p:txBody>
      </p:sp>
      <p:sp>
        <p:nvSpPr>
          <p:cNvPr id="12" name="Rectangle 11">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3" name="Text Placeholder 2">
            <a:extLst>
              <a:ext uri="{FF2B5EF4-FFF2-40B4-BE49-F238E27FC236}">
                <a16:creationId xmlns:a16="http://schemas.microsoft.com/office/drawing/2014/main" id="{9D18A790-46BC-DC2F-43D8-78F7ACA27A83}"/>
              </a:ext>
            </a:extLst>
          </p:cNvPr>
          <p:cNvSpPr>
            <a:spLocks noGrp="1"/>
          </p:cNvSpPr>
          <p:nvPr>
            <p:ph type="body" sz="half" idx="2"/>
          </p:nvPr>
        </p:nvSpPr>
        <p:spPr>
          <a:xfrm>
            <a:off x="4090507" y="2628900"/>
            <a:ext cx="7454077" cy="3589785"/>
          </a:xfrm>
        </p:spPr>
        <p:txBody>
          <a:bodyPr vert="horz" lIns="91440" tIns="45720" rIns="91440" bIns="45720" rtlCol="0">
            <a:normAutofit/>
          </a:bodyPr>
          <a:lstStyle/>
          <a:p>
            <a:pPr indent="-228600">
              <a:buFont typeface="Arial" panose="020B0604020202020204" pitchFamily="34" charset="0"/>
              <a:buChar char="•"/>
            </a:pPr>
            <a:r>
              <a:rPr lang="en-US" sz="2000" dirty="0"/>
              <a:t>223 West Anderson Lane, Suite A-105, Austin, TX 78752</a:t>
            </a:r>
          </a:p>
          <a:p>
            <a:pPr indent="-228600">
              <a:buFont typeface="Arial" panose="020B0604020202020204" pitchFamily="34" charset="0"/>
              <a:buChar char="•"/>
            </a:pPr>
            <a:r>
              <a:rPr lang="en-US" sz="2000" dirty="0"/>
              <a:t>(512) 323-5778</a:t>
            </a:r>
          </a:p>
          <a:p>
            <a:pPr indent="-228600">
              <a:buFont typeface="Arial" panose="020B0604020202020204" pitchFamily="34" charset="0"/>
              <a:buChar char="•"/>
            </a:pPr>
            <a:r>
              <a:rPr lang="en-US" sz="2000" dirty="0"/>
              <a:t>Barbara@cityattorneytexas.com</a:t>
            </a:r>
          </a:p>
        </p:txBody>
      </p:sp>
    </p:spTree>
    <p:extLst>
      <p:ext uri="{BB962C8B-B14F-4D97-AF65-F5344CB8AC3E}">
        <p14:creationId xmlns:p14="http://schemas.microsoft.com/office/powerpoint/2010/main" val="2722267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A586-817B-A80F-9B27-6298E3A77369}"/>
              </a:ext>
            </a:extLst>
          </p:cNvPr>
          <p:cNvSpPr>
            <a:spLocks noGrp="1"/>
          </p:cNvSpPr>
          <p:nvPr>
            <p:ph type="title"/>
          </p:nvPr>
        </p:nvSpPr>
        <p:spPr>
          <a:xfrm>
            <a:off x="1097280" y="263528"/>
            <a:ext cx="10058400" cy="1450757"/>
          </a:xfrm>
        </p:spPr>
        <p:txBody>
          <a:bodyPr/>
          <a:lstStyle/>
          <a:p>
            <a:r>
              <a:rPr lang="en-US" dirty="0"/>
              <a:t>Agenda</a:t>
            </a:r>
          </a:p>
        </p:txBody>
      </p:sp>
      <p:sp>
        <p:nvSpPr>
          <p:cNvPr id="6" name="Content Placeholder 2">
            <a:extLst>
              <a:ext uri="{FF2B5EF4-FFF2-40B4-BE49-F238E27FC236}">
                <a16:creationId xmlns:a16="http://schemas.microsoft.com/office/drawing/2014/main" id="{D5B41E5F-CCDE-9D53-DC31-A6A7472D8847}"/>
              </a:ext>
            </a:extLst>
          </p:cNvPr>
          <p:cNvSpPr txBox="1">
            <a:spLocks/>
          </p:cNvSpPr>
          <p:nvPr/>
        </p:nvSpPr>
        <p:spPr>
          <a:xfrm>
            <a:off x="1205345" y="2222500"/>
            <a:ext cx="9950335" cy="3887355"/>
          </a:xfrm>
          <a:prstGeom prst="rect">
            <a:avLst/>
          </a:prstGeom>
        </p:spPr>
        <p:txBody>
          <a:bodyPr vert="horz" lIns="0" tIns="45720" rIns="0" bIns="45720" rtlCol="0">
            <a:normAutofit/>
          </a:bodyPr>
          <a:lstStyle>
            <a:lvl1pPr marL="514350" indent="-514350" algn="l" defTabSz="914400" rtl="0" eaLnBrk="1" latinLnBrk="0" hangingPunct="1">
              <a:lnSpc>
                <a:spcPct val="100000"/>
              </a:lnSpc>
              <a:spcBef>
                <a:spcPts val="1200"/>
              </a:spcBef>
              <a:spcAft>
                <a:spcPts val="1800"/>
              </a:spcAft>
              <a:buClr>
                <a:schemeClr val="accent1"/>
              </a:buClr>
              <a:buSzPct val="100000"/>
              <a:buFont typeface="+mj-lt"/>
              <a:buAutoNum type="arabicPeriod"/>
              <a:defRPr sz="3200" kern="1200">
                <a:solidFill>
                  <a:schemeClr val="tx1"/>
                </a:solidFill>
                <a:latin typeface="+mn-lt"/>
                <a:ea typeface="+mn-ea"/>
                <a:cs typeface="+mn-cs"/>
              </a:defRPr>
            </a:lvl1pPr>
            <a:lvl2pPr marL="715518" indent="-514350" algn="l" defTabSz="914400" rtl="0" eaLnBrk="1" latinLnBrk="0" hangingPunct="1">
              <a:lnSpc>
                <a:spcPct val="100000"/>
              </a:lnSpc>
              <a:spcBef>
                <a:spcPts val="1200"/>
              </a:spcBef>
              <a:spcAft>
                <a:spcPts val="1800"/>
              </a:spcAft>
              <a:buClr>
                <a:schemeClr val="accent1"/>
              </a:buClr>
              <a:buFont typeface="+mj-lt"/>
              <a:buAutoNum type="alphaLcParen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mj-lt"/>
              <a:buAutoNum type="arabicPeriod" startAt="8"/>
            </a:pPr>
            <a:r>
              <a:rPr lang="en-US" sz="2400" dirty="0"/>
              <a:t>Regular Agenda</a:t>
            </a:r>
          </a:p>
          <a:p>
            <a:pPr marL="1092708" marR="0" lvl="4" indent="-342900" algn="l" defTabSz="4572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chemeClr val="tx1"/>
                </a:solidFill>
                <a:effectLst/>
                <a:uLnTx/>
                <a:uFillTx/>
                <a:latin typeface="Calibri"/>
                <a:ea typeface="+mn-ea"/>
                <a:cs typeface="+mn-cs"/>
              </a:rPr>
              <a:t>Report from David Smith, Texas 4-H Water Ambassadors</a:t>
            </a:r>
          </a:p>
          <a:p>
            <a:pPr marL="1092708" marR="0" lvl="4" indent="-342900" algn="l" defTabSz="4572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chemeClr val="tx1"/>
                </a:solidFill>
                <a:effectLst/>
                <a:uLnTx/>
                <a:uFillTx/>
                <a:latin typeface="Calibri"/>
                <a:ea typeface="+mn-ea"/>
                <a:cs typeface="+mn-cs"/>
              </a:rPr>
              <a:t>Consider </a:t>
            </a:r>
            <a:r>
              <a:rPr kumimoji="0" lang="en-US" sz="2400" b="0" i="0" u="none" strike="noStrike" kern="1200" cap="none" spc="0" normalizeH="0" baseline="0" noProof="0" dirty="0">
                <a:ln>
                  <a:noFill/>
                </a:ln>
                <a:solidFill>
                  <a:schemeClr val="tx1"/>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sponsorship</a:t>
            </a:r>
            <a:r>
              <a:rPr kumimoji="0" lang="en-US" sz="2400" b="0" i="0" u="none" strike="noStrike" kern="1200" cap="none" spc="0" normalizeH="0" baseline="0" noProof="0" dirty="0">
                <a:ln>
                  <a:noFill/>
                </a:ln>
                <a:solidFill>
                  <a:schemeClr val="tx1"/>
                </a:solidFill>
                <a:effectLst/>
                <a:uLnTx/>
                <a:uFillTx/>
                <a:latin typeface="Calibri"/>
                <a:ea typeface="+mn-ea"/>
                <a:cs typeface="+mn-cs"/>
              </a:rPr>
              <a:t> for 2024 of Texas </a:t>
            </a:r>
            <a:r>
              <a:rPr kumimoji="0" lang="en-US" sz="2400" b="0" i="0" u="none" strike="noStrike" kern="1200" cap="none" spc="0" normalizeH="0" baseline="0" noProof="0" dirty="0">
                <a:ln>
                  <a:noFill/>
                </a:ln>
                <a:solidFill>
                  <a:schemeClr val="tx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4-H </a:t>
            </a:r>
            <a:r>
              <a:rPr kumimoji="0" lang="en-US" sz="2400" b="0" i="0" u="none" strike="noStrike" kern="1200" cap="none" spc="0" normalizeH="0" baseline="0" noProof="0" dirty="0">
                <a:ln>
                  <a:noFill/>
                </a:ln>
                <a:solidFill>
                  <a:schemeClr val="tx1"/>
                </a:solidFill>
                <a:effectLst/>
                <a:uLnTx/>
                <a:uFillTx/>
                <a:latin typeface="Calibri"/>
                <a:ea typeface="+mn-ea"/>
                <a:cs typeface="+mn-cs"/>
              </a:rPr>
              <a:t>Water Ambassadors</a:t>
            </a:r>
          </a:p>
          <a:p>
            <a:pPr marL="1092708" marR="0" lvl="4" indent="-342900" algn="l" defTabSz="4572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chemeClr val="tx1"/>
                </a:solidFill>
                <a:effectLst/>
                <a:uLnTx/>
                <a:uFillTx/>
                <a:latin typeface="Calibri"/>
                <a:ea typeface="+mn-ea"/>
                <a:cs typeface="+mn-cs"/>
              </a:rPr>
              <a:t>Appointment of Financial Officers</a:t>
            </a:r>
          </a:p>
          <a:p>
            <a:pPr marL="1092708" marR="0" lvl="4" indent="-342900" algn="l" defTabSz="457200" rtl="0" eaLnBrk="1" fontAlgn="auto" latinLnBrk="0" hangingPunct="1">
              <a:lnSpc>
                <a:spcPct val="100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chemeClr val="tx1"/>
                </a:solidFill>
                <a:effectLst/>
                <a:uLnTx/>
                <a:uFillTx/>
                <a:latin typeface="Calibri"/>
                <a:ea typeface="+mn-ea"/>
                <a:cs typeface="+mn-cs"/>
              </a:rPr>
              <a:t>Board training</a:t>
            </a:r>
            <a:endParaRPr lang="en-US" sz="2400" dirty="0">
              <a:solidFill>
                <a:schemeClr val="tx1"/>
              </a:solidFill>
            </a:endParaRPr>
          </a:p>
          <a:p>
            <a:pPr lvl="1">
              <a:buFont typeface="+mj-lt"/>
              <a:buAutoNum type="arabicPeriod" startAt="8"/>
            </a:pPr>
            <a:r>
              <a:rPr lang="en-US" sz="2400" dirty="0"/>
              <a:t>Dates, locations, and times of future meetings.</a:t>
            </a:r>
          </a:p>
          <a:p>
            <a:pPr lvl="1">
              <a:buFont typeface="+mj-lt"/>
              <a:buAutoNum type="arabicPeriod" startAt="8"/>
            </a:pPr>
            <a:r>
              <a:rPr lang="en-US" sz="2400" dirty="0"/>
              <a:t> Adjourn Board Meeting</a:t>
            </a:r>
          </a:p>
        </p:txBody>
      </p:sp>
    </p:spTree>
    <p:extLst>
      <p:ext uri="{BB962C8B-B14F-4D97-AF65-F5344CB8AC3E}">
        <p14:creationId xmlns:p14="http://schemas.microsoft.com/office/powerpoint/2010/main" val="294477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CBFE4-231B-A984-943C-F4103D5753F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5809AC2-2604-52CE-6F6D-DC14CE20FF95}"/>
              </a:ext>
            </a:extLst>
          </p:cNvPr>
          <p:cNvSpPr>
            <a:spLocks noGrp="1"/>
          </p:cNvSpPr>
          <p:nvPr>
            <p:ph idx="1"/>
          </p:nvPr>
        </p:nvSpPr>
        <p:spPr/>
        <p:txBody>
          <a:bodyPr>
            <a:normAutofit fontScale="92500" lnSpcReduction="20000"/>
          </a:bodyPr>
          <a:lstStyle/>
          <a:p>
            <a:pPr>
              <a:buFont typeface="+mj-lt"/>
              <a:buAutoNum type="arabicPeriod" startAt="2"/>
            </a:pPr>
            <a:r>
              <a:rPr lang="en-US" dirty="0"/>
              <a:t>Invocation</a:t>
            </a:r>
          </a:p>
          <a:p>
            <a:pPr>
              <a:buAutoNum type="arabicPeriod" startAt="2"/>
            </a:pPr>
            <a:r>
              <a:rPr lang="en-US" dirty="0"/>
              <a:t>Oat of office for appointed Directors</a:t>
            </a:r>
          </a:p>
          <a:p>
            <a:pPr>
              <a:buAutoNum type="arabicPeriod" startAt="2"/>
            </a:pPr>
            <a:r>
              <a:rPr lang="en-US" dirty="0"/>
              <a:t>Call to Order and establish a quorum</a:t>
            </a:r>
          </a:p>
          <a:p>
            <a:pPr>
              <a:buAutoNum type="arabicPeriod" startAt="2"/>
            </a:pPr>
            <a:r>
              <a:rPr lang="en-US" dirty="0"/>
              <a:t>Election of Board officers</a:t>
            </a:r>
          </a:p>
          <a:p>
            <a:pPr>
              <a:buAutoNum type="arabicPeriod" startAt="2"/>
            </a:pPr>
            <a:r>
              <a:rPr lang="en-US" dirty="0"/>
              <a:t>Public Comment</a:t>
            </a:r>
          </a:p>
          <a:p>
            <a:pPr>
              <a:buAutoNum type="arabicPeriod" startAt="2"/>
            </a:pPr>
            <a:endParaRPr lang="en-US" dirty="0"/>
          </a:p>
        </p:txBody>
      </p:sp>
    </p:spTree>
    <p:extLst>
      <p:ext uri="{BB962C8B-B14F-4D97-AF65-F5344CB8AC3E}">
        <p14:creationId xmlns:p14="http://schemas.microsoft.com/office/powerpoint/2010/main" val="314538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A586-817B-A80F-9B27-6298E3A77369}"/>
              </a:ext>
            </a:extLst>
          </p:cNvPr>
          <p:cNvSpPr>
            <a:spLocks noGrp="1"/>
          </p:cNvSpPr>
          <p:nvPr>
            <p:ph type="title"/>
          </p:nvPr>
        </p:nvSpPr>
        <p:spPr>
          <a:xfrm>
            <a:off x="1097280" y="263528"/>
            <a:ext cx="10058400" cy="1450757"/>
          </a:xfrm>
        </p:spPr>
        <p:txBody>
          <a:bodyPr/>
          <a:lstStyle/>
          <a:p>
            <a:r>
              <a:rPr lang="en-US" dirty="0"/>
              <a:t>Consent Agenda</a:t>
            </a:r>
          </a:p>
        </p:txBody>
      </p:sp>
      <p:sp>
        <p:nvSpPr>
          <p:cNvPr id="6" name="Content Placeholder 2">
            <a:extLst>
              <a:ext uri="{FF2B5EF4-FFF2-40B4-BE49-F238E27FC236}">
                <a16:creationId xmlns:a16="http://schemas.microsoft.com/office/drawing/2014/main" id="{D5B41E5F-CCDE-9D53-DC31-A6A7472D8847}"/>
              </a:ext>
            </a:extLst>
          </p:cNvPr>
          <p:cNvSpPr txBox="1">
            <a:spLocks/>
          </p:cNvSpPr>
          <p:nvPr/>
        </p:nvSpPr>
        <p:spPr>
          <a:xfrm>
            <a:off x="1163782" y="2222500"/>
            <a:ext cx="9991898" cy="3633893"/>
          </a:xfrm>
          <a:prstGeom prst="rect">
            <a:avLst/>
          </a:prstGeom>
        </p:spPr>
        <p:txBody>
          <a:bodyPr vert="horz" lIns="0" tIns="45720" rIns="0" bIns="45720" rtlCol="0">
            <a:normAutofit fontScale="92500" lnSpcReduction="10000"/>
          </a:bodyPr>
          <a:lstStyle>
            <a:lvl1pPr marL="514350" indent="-514350" algn="l" defTabSz="914400" rtl="0" eaLnBrk="1" latinLnBrk="0" hangingPunct="1">
              <a:lnSpc>
                <a:spcPct val="100000"/>
              </a:lnSpc>
              <a:spcBef>
                <a:spcPts val="1200"/>
              </a:spcBef>
              <a:spcAft>
                <a:spcPts val="1800"/>
              </a:spcAft>
              <a:buClr>
                <a:schemeClr val="accent1"/>
              </a:buClr>
              <a:buSzPct val="100000"/>
              <a:buFont typeface="+mj-lt"/>
              <a:buAutoNum type="arabicPeriod"/>
              <a:defRPr sz="3200" kern="1200">
                <a:solidFill>
                  <a:schemeClr val="tx1"/>
                </a:solidFill>
                <a:latin typeface="+mn-lt"/>
                <a:ea typeface="+mn-ea"/>
                <a:cs typeface="+mn-cs"/>
              </a:defRPr>
            </a:lvl1pPr>
            <a:lvl2pPr marL="715518" indent="-514350" algn="l" defTabSz="914400" rtl="0" eaLnBrk="1" latinLnBrk="0" hangingPunct="1">
              <a:lnSpc>
                <a:spcPct val="100000"/>
              </a:lnSpc>
              <a:spcBef>
                <a:spcPts val="1200"/>
              </a:spcBef>
              <a:spcAft>
                <a:spcPts val="1800"/>
              </a:spcAft>
              <a:buClr>
                <a:schemeClr val="accent1"/>
              </a:buClr>
              <a:buFont typeface="+mj-lt"/>
              <a:buAutoNum type="alphaLcParen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mj-lt"/>
              <a:buAutoNum type="arabicPeriod" startAt="7"/>
            </a:pPr>
            <a:r>
              <a:rPr lang="en-US" u="sng" dirty="0"/>
              <a:t>Consent Agenda</a:t>
            </a:r>
          </a:p>
          <a:p>
            <a:pPr lvl="1"/>
            <a:r>
              <a:rPr lang="en-US" dirty="0">
                <a:hlinkClick r:id="rId3"/>
              </a:rPr>
              <a:t>Minutes of December 12, 2023</a:t>
            </a:r>
            <a:r>
              <a:rPr lang="en-US" dirty="0"/>
              <a:t>, Board Meeting and Public Hearings</a:t>
            </a:r>
          </a:p>
          <a:p>
            <a:pPr lvl="1"/>
            <a:r>
              <a:rPr lang="en-US" dirty="0"/>
              <a:t>Final amendments to </a:t>
            </a:r>
            <a:r>
              <a:rPr lang="en-US" dirty="0">
                <a:hlinkClick r:id="rId4"/>
              </a:rPr>
              <a:t>2023 Budget</a:t>
            </a:r>
            <a:endParaRPr lang="en-US" dirty="0"/>
          </a:p>
          <a:p>
            <a:pPr lvl="1"/>
            <a:r>
              <a:rPr lang="en-US" dirty="0"/>
              <a:t>Amend 2024 Budget</a:t>
            </a:r>
          </a:p>
          <a:p>
            <a:pPr>
              <a:buFont typeface="+mj-lt"/>
              <a:buAutoNum type="arabicPeriod" startAt="7"/>
            </a:pPr>
            <a:endParaRPr lang="en-US" dirty="0"/>
          </a:p>
        </p:txBody>
      </p:sp>
    </p:spTree>
    <p:extLst>
      <p:ext uri="{BB962C8B-B14F-4D97-AF65-F5344CB8AC3E}">
        <p14:creationId xmlns:p14="http://schemas.microsoft.com/office/powerpoint/2010/main" val="124276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A586-817B-A80F-9B27-6298E3A77369}"/>
              </a:ext>
            </a:extLst>
          </p:cNvPr>
          <p:cNvSpPr>
            <a:spLocks noGrp="1"/>
          </p:cNvSpPr>
          <p:nvPr>
            <p:ph type="title"/>
          </p:nvPr>
        </p:nvSpPr>
        <p:spPr>
          <a:xfrm>
            <a:off x="1097280" y="263528"/>
            <a:ext cx="10058400" cy="1450757"/>
          </a:xfrm>
        </p:spPr>
        <p:txBody>
          <a:bodyPr/>
          <a:lstStyle/>
          <a:p>
            <a:r>
              <a:rPr lang="en-US" dirty="0"/>
              <a:t>Consent Agenda</a:t>
            </a:r>
          </a:p>
        </p:txBody>
      </p:sp>
      <p:sp>
        <p:nvSpPr>
          <p:cNvPr id="6" name="Content Placeholder 2">
            <a:extLst>
              <a:ext uri="{FF2B5EF4-FFF2-40B4-BE49-F238E27FC236}">
                <a16:creationId xmlns:a16="http://schemas.microsoft.com/office/drawing/2014/main" id="{D5B41E5F-CCDE-9D53-DC31-A6A7472D8847}"/>
              </a:ext>
            </a:extLst>
          </p:cNvPr>
          <p:cNvSpPr txBox="1">
            <a:spLocks/>
          </p:cNvSpPr>
          <p:nvPr/>
        </p:nvSpPr>
        <p:spPr>
          <a:xfrm>
            <a:off x="1140031" y="2222500"/>
            <a:ext cx="10015649" cy="3976419"/>
          </a:xfrm>
          <a:prstGeom prst="rect">
            <a:avLst/>
          </a:prstGeom>
        </p:spPr>
        <p:txBody>
          <a:bodyPr vert="horz" lIns="0" tIns="45720" rIns="0" bIns="45720" rtlCol="0">
            <a:noAutofit/>
          </a:bodyPr>
          <a:lstStyle>
            <a:lvl1pPr marL="514350" indent="-514350" algn="l" defTabSz="914400" rtl="0" eaLnBrk="1" latinLnBrk="0" hangingPunct="1">
              <a:lnSpc>
                <a:spcPct val="100000"/>
              </a:lnSpc>
              <a:spcBef>
                <a:spcPts val="1200"/>
              </a:spcBef>
              <a:spcAft>
                <a:spcPts val="1800"/>
              </a:spcAft>
              <a:buClr>
                <a:schemeClr val="accent1"/>
              </a:buClr>
              <a:buSzPct val="100000"/>
              <a:buFont typeface="+mj-lt"/>
              <a:buAutoNum type="arabicPeriod"/>
              <a:defRPr sz="3200" kern="1200">
                <a:solidFill>
                  <a:schemeClr val="tx1"/>
                </a:solidFill>
                <a:latin typeface="+mn-lt"/>
                <a:ea typeface="+mn-ea"/>
                <a:cs typeface="+mn-cs"/>
              </a:defRPr>
            </a:lvl1pPr>
            <a:lvl2pPr marL="715518" indent="-514350" algn="l" defTabSz="914400" rtl="0" eaLnBrk="1" latinLnBrk="0" hangingPunct="1">
              <a:lnSpc>
                <a:spcPct val="100000"/>
              </a:lnSpc>
              <a:spcBef>
                <a:spcPts val="1200"/>
              </a:spcBef>
              <a:spcAft>
                <a:spcPts val="1800"/>
              </a:spcAft>
              <a:buClr>
                <a:schemeClr val="accent1"/>
              </a:buClr>
              <a:buFont typeface="+mj-lt"/>
              <a:buAutoNum type="alphaLcParen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mj-lt"/>
              <a:buAutoNum type="alphaLcParenR" startAt="4"/>
            </a:pPr>
            <a:r>
              <a:rPr lang="en-US" sz="2400" dirty="0">
                <a:hlinkClick r:id="rId2"/>
              </a:rPr>
              <a:t>Draft 2023 Annual Report</a:t>
            </a:r>
            <a:endParaRPr lang="en-US" sz="2400" dirty="0"/>
          </a:p>
          <a:p>
            <a:pPr lvl="1">
              <a:buFont typeface="+mj-lt"/>
              <a:buAutoNum type="alphaLcParenR" startAt="4"/>
            </a:pPr>
            <a:r>
              <a:rPr lang="en-US" sz="2400" dirty="0"/>
              <a:t>Execute </a:t>
            </a:r>
            <a:r>
              <a:rPr lang="en-US" sz="2400" dirty="0">
                <a:hlinkClick r:id="rId3"/>
              </a:rPr>
              <a:t>contract </a:t>
            </a:r>
            <a:r>
              <a:rPr lang="en-US" sz="2400" dirty="0"/>
              <a:t>with Riceland Consulting for Legislative services for 2024</a:t>
            </a:r>
          </a:p>
          <a:p>
            <a:pPr lvl="1">
              <a:buFont typeface="+mj-lt"/>
              <a:buAutoNum type="alphaLcParenR" startAt="4"/>
            </a:pPr>
            <a:r>
              <a:rPr lang="en-US" sz="2400" dirty="0"/>
              <a:t>Execute </a:t>
            </a:r>
            <a:r>
              <a:rPr lang="en-US" sz="2400" dirty="0">
                <a:hlinkClick r:id="rId4"/>
              </a:rPr>
              <a:t>contract</a:t>
            </a:r>
            <a:r>
              <a:rPr lang="en-US" sz="2400" dirty="0"/>
              <a:t> with Ede and Company for auditing services for 2023</a:t>
            </a:r>
          </a:p>
          <a:p>
            <a:pPr lvl="1">
              <a:buFont typeface="+mj-lt"/>
              <a:buAutoNum type="alphaLcParenR" startAt="4"/>
            </a:pPr>
            <a:r>
              <a:rPr lang="en-US" sz="2400" dirty="0"/>
              <a:t>Permit issued to Yegua Water Systems under Rule 5.5 for replacement well for municipal use for 100 gallons per minute and does not increase the total of permit</a:t>
            </a:r>
          </a:p>
        </p:txBody>
      </p:sp>
    </p:spTree>
    <p:extLst>
      <p:ext uri="{BB962C8B-B14F-4D97-AF65-F5344CB8AC3E}">
        <p14:creationId xmlns:p14="http://schemas.microsoft.com/office/powerpoint/2010/main" val="354938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A586-817B-A80F-9B27-6298E3A77369}"/>
              </a:ext>
            </a:extLst>
          </p:cNvPr>
          <p:cNvSpPr>
            <a:spLocks noGrp="1"/>
          </p:cNvSpPr>
          <p:nvPr>
            <p:ph type="title"/>
          </p:nvPr>
        </p:nvSpPr>
        <p:spPr>
          <a:xfrm>
            <a:off x="1097280" y="263528"/>
            <a:ext cx="10058400" cy="1450757"/>
          </a:xfrm>
        </p:spPr>
        <p:txBody>
          <a:bodyPr/>
          <a:lstStyle/>
          <a:p>
            <a:r>
              <a:rPr lang="en-US" dirty="0"/>
              <a:t>Consent Agenda</a:t>
            </a:r>
          </a:p>
        </p:txBody>
      </p:sp>
      <p:sp>
        <p:nvSpPr>
          <p:cNvPr id="6" name="Content Placeholder 2">
            <a:extLst>
              <a:ext uri="{FF2B5EF4-FFF2-40B4-BE49-F238E27FC236}">
                <a16:creationId xmlns:a16="http://schemas.microsoft.com/office/drawing/2014/main" id="{D5B41E5F-CCDE-9D53-DC31-A6A7472D8847}"/>
              </a:ext>
            </a:extLst>
          </p:cNvPr>
          <p:cNvSpPr txBox="1">
            <a:spLocks/>
          </p:cNvSpPr>
          <p:nvPr/>
        </p:nvSpPr>
        <p:spPr>
          <a:xfrm>
            <a:off x="1097280" y="2222500"/>
            <a:ext cx="10058400" cy="3633893"/>
          </a:xfrm>
          <a:prstGeom prst="rect">
            <a:avLst/>
          </a:prstGeom>
        </p:spPr>
        <p:txBody>
          <a:bodyPr vert="horz" lIns="0" tIns="45720" rIns="0" bIns="45720" rtlCol="0">
            <a:normAutofit/>
          </a:bodyPr>
          <a:lstStyle>
            <a:lvl1pPr marL="514350" indent="-514350" algn="l" defTabSz="914400" rtl="0" eaLnBrk="1" latinLnBrk="0" hangingPunct="1">
              <a:lnSpc>
                <a:spcPct val="100000"/>
              </a:lnSpc>
              <a:spcBef>
                <a:spcPts val="1200"/>
              </a:spcBef>
              <a:spcAft>
                <a:spcPts val="1800"/>
              </a:spcAft>
              <a:buClr>
                <a:schemeClr val="accent1"/>
              </a:buClr>
              <a:buSzPct val="100000"/>
              <a:buFont typeface="+mj-lt"/>
              <a:buAutoNum type="arabicPeriod"/>
              <a:defRPr sz="3200" kern="1200">
                <a:solidFill>
                  <a:schemeClr val="tx1"/>
                </a:solidFill>
                <a:latin typeface="+mn-lt"/>
                <a:ea typeface="+mn-ea"/>
                <a:cs typeface="+mn-cs"/>
              </a:defRPr>
            </a:lvl1pPr>
            <a:lvl2pPr marL="715518" indent="-514350" algn="l" defTabSz="914400" rtl="0" eaLnBrk="1" latinLnBrk="0" hangingPunct="1">
              <a:lnSpc>
                <a:spcPct val="100000"/>
              </a:lnSpc>
              <a:spcBef>
                <a:spcPts val="1200"/>
              </a:spcBef>
              <a:spcAft>
                <a:spcPts val="1800"/>
              </a:spcAft>
              <a:buClr>
                <a:schemeClr val="accent1"/>
              </a:buClr>
              <a:buFont typeface="+mj-lt"/>
              <a:buAutoNum type="alphaLcParen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mj-lt"/>
              <a:buAutoNum type="alphaLcParenR" startAt="8"/>
            </a:pPr>
            <a:r>
              <a:rPr lang="en-US" sz="2400" dirty="0"/>
              <a:t>Issue debit card for District expenses for Jaclyn Wise</a:t>
            </a:r>
          </a:p>
          <a:p>
            <a:pPr lvl="1">
              <a:buFont typeface="+mj-lt"/>
              <a:buAutoNum type="alphaLcParenR" startAt="8"/>
            </a:pPr>
            <a:r>
              <a:rPr lang="en-US" sz="2400" dirty="0">
                <a:solidFill>
                  <a:schemeClr val="tx1"/>
                </a:solidFill>
              </a:rPr>
              <a:t>Update on Aquifer Conservancy Program </a:t>
            </a:r>
            <a:r>
              <a:rPr lang="en-US" sz="2400" dirty="0">
                <a:solidFill>
                  <a:schemeClr val="tx1"/>
                </a:solidFill>
                <a:hlinkClick r:id="rId2">
                  <a:extLst>
                    <a:ext uri="{A12FA001-AC4F-418D-AE19-62706E023703}">
                      <ahyp:hlinkClr xmlns:ahyp="http://schemas.microsoft.com/office/drawing/2018/hyperlinkcolor" val="tx"/>
                    </a:ext>
                  </a:extLst>
                </a:hlinkClick>
              </a:rPr>
              <a:t>(ACP) </a:t>
            </a:r>
            <a:r>
              <a:rPr lang="en-US" sz="2400" dirty="0">
                <a:solidFill>
                  <a:schemeClr val="tx1"/>
                </a:solidFill>
              </a:rPr>
              <a:t>enrollments</a:t>
            </a:r>
          </a:p>
          <a:p>
            <a:pPr lvl="1">
              <a:buFont typeface="+mj-lt"/>
              <a:buAutoNum type="alphaLcParenR" startAt="8"/>
            </a:pPr>
            <a:r>
              <a:rPr lang="en-US" sz="2400" dirty="0">
                <a:solidFill>
                  <a:schemeClr val="tx1"/>
                </a:solidFill>
              </a:rPr>
              <a:t>Water Well Monitoring </a:t>
            </a:r>
            <a:r>
              <a:rPr lang="en-US" sz="2400" dirty="0">
                <a:solidFill>
                  <a:schemeClr val="tx1"/>
                </a:solidFill>
                <a:hlinkClick r:id="rId3">
                  <a:extLst>
                    <a:ext uri="{A12FA001-AC4F-418D-AE19-62706E023703}">
                      <ahyp:hlinkClr xmlns:ahyp="http://schemas.microsoft.com/office/drawing/2018/hyperlinkcolor" val="tx"/>
                    </a:ext>
                  </a:extLst>
                </a:hlinkClick>
              </a:rPr>
              <a:t>update: </a:t>
            </a:r>
            <a:r>
              <a:rPr lang="en-US" sz="2400" dirty="0">
                <a:solidFill>
                  <a:schemeClr val="tx1"/>
                </a:solidFill>
              </a:rPr>
              <a:t>Number of wells and frequency of measurements.</a:t>
            </a:r>
          </a:p>
          <a:p>
            <a:pPr lvl="1">
              <a:buFont typeface="+mj-lt"/>
              <a:buAutoNum type="alphaLcParenR" startAt="8"/>
            </a:pPr>
            <a:r>
              <a:rPr lang="en-US" sz="2400" dirty="0">
                <a:solidFill>
                  <a:schemeClr val="tx1"/>
                </a:solidFill>
              </a:rPr>
              <a:t>Groundwater Well Assistance Program (GWAP)</a:t>
            </a:r>
            <a:r>
              <a:rPr lang="en-US" sz="2400" dirty="0">
                <a:solidFill>
                  <a:schemeClr val="tx1"/>
                </a:solidFill>
                <a:hlinkClick r:id="rId4">
                  <a:extLst>
                    <a:ext uri="{A12FA001-AC4F-418D-AE19-62706E023703}">
                      <ahyp:hlinkClr xmlns:ahyp="http://schemas.microsoft.com/office/drawing/2018/hyperlinkcolor" val="tx"/>
                    </a:ext>
                  </a:extLst>
                </a:hlinkClick>
              </a:rPr>
              <a:t> update</a:t>
            </a:r>
            <a:r>
              <a:rPr lang="en-US" sz="2400" dirty="0">
                <a:solidFill>
                  <a:schemeClr val="tx1"/>
                </a:solidFill>
              </a:rPr>
              <a:t>: investigations and corrective actions taken</a:t>
            </a:r>
          </a:p>
        </p:txBody>
      </p:sp>
    </p:spTree>
    <p:extLst>
      <p:ext uri="{BB962C8B-B14F-4D97-AF65-F5344CB8AC3E}">
        <p14:creationId xmlns:p14="http://schemas.microsoft.com/office/powerpoint/2010/main" val="77298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A586-817B-A80F-9B27-6298E3A77369}"/>
              </a:ext>
            </a:extLst>
          </p:cNvPr>
          <p:cNvSpPr>
            <a:spLocks noGrp="1"/>
          </p:cNvSpPr>
          <p:nvPr>
            <p:ph type="title"/>
          </p:nvPr>
        </p:nvSpPr>
        <p:spPr>
          <a:xfrm>
            <a:off x="1097280" y="263528"/>
            <a:ext cx="10058400" cy="1450757"/>
          </a:xfrm>
        </p:spPr>
        <p:txBody>
          <a:bodyPr/>
          <a:lstStyle/>
          <a:p>
            <a:r>
              <a:rPr lang="en-US" dirty="0"/>
              <a:t>Consent Agenda</a:t>
            </a:r>
          </a:p>
        </p:txBody>
      </p:sp>
      <p:sp>
        <p:nvSpPr>
          <p:cNvPr id="6" name="Content Placeholder 2">
            <a:extLst>
              <a:ext uri="{FF2B5EF4-FFF2-40B4-BE49-F238E27FC236}">
                <a16:creationId xmlns:a16="http://schemas.microsoft.com/office/drawing/2014/main" id="{D5B41E5F-CCDE-9D53-DC31-A6A7472D8847}"/>
              </a:ext>
            </a:extLst>
          </p:cNvPr>
          <p:cNvSpPr txBox="1">
            <a:spLocks/>
          </p:cNvSpPr>
          <p:nvPr/>
        </p:nvSpPr>
        <p:spPr>
          <a:xfrm>
            <a:off x="1199408" y="2222500"/>
            <a:ext cx="9956272" cy="3887355"/>
          </a:xfrm>
          <a:prstGeom prst="rect">
            <a:avLst/>
          </a:prstGeom>
        </p:spPr>
        <p:txBody>
          <a:bodyPr vert="horz" lIns="0" tIns="45720" rIns="0" bIns="45720" rtlCol="0">
            <a:normAutofit/>
          </a:bodyPr>
          <a:lstStyle>
            <a:lvl1pPr marL="514350" indent="-514350" algn="l" defTabSz="914400" rtl="0" eaLnBrk="1" latinLnBrk="0" hangingPunct="1">
              <a:lnSpc>
                <a:spcPct val="100000"/>
              </a:lnSpc>
              <a:spcBef>
                <a:spcPts val="1200"/>
              </a:spcBef>
              <a:spcAft>
                <a:spcPts val="1800"/>
              </a:spcAft>
              <a:buClr>
                <a:schemeClr val="accent1"/>
              </a:buClr>
              <a:buSzPct val="100000"/>
              <a:buFont typeface="+mj-lt"/>
              <a:buAutoNum type="arabicPeriod"/>
              <a:defRPr sz="3200" kern="1200">
                <a:solidFill>
                  <a:schemeClr val="tx1"/>
                </a:solidFill>
                <a:latin typeface="+mn-lt"/>
                <a:ea typeface="+mn-ea"/>
                <a:cs typeface="+mn-cs"/>
              </a:defRPr>
            </a:lvl1pPr>
            <a:lvl2pPr marL="715518" indent="-514350" algn="l" defTabSz="914400" rtl="0" eaLnBrk="1" latinLnBrk="0" hangingPunct="1">
              <a:lnSpc>
                <a:spcPct val="100000"/>
              </a:lnSpc>
              <a:spcBef>
                <a:spcPts val="1200"/>
              </a:spcBef>
              <a:spcAft>
                <a:spcPts val="1800"/>
              </a:spcAft>
              <a:buClr>
                <a:schemeClr val="accent1"/>
              </a:buClr>
              <a:buFont typeface="+mj-lt"/>
              <a:buAutoNum type="alphaLcParen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mj-lt"/>
              <a:buAutoNum type="alphaLcParenR" startAt="12"/>
            </a:pPr>
            <a:r>
              <a:rPr lang="en-US" sz="2400" dirty="0">
                <a:solidFill>
                  <a:schemeClr val="tx1"/>
                </a:solidFill>
                <a:hlinkClick r:id="rId3">
                  <a:extLst>
                    <a:ext uri="{A12FA001-AC4F-418D-AE19-62706E023703}">
                      <ahyp:hlinkClr xmlns:ahyp="http://schemas.microsoft.com/office/drawing/2018/hyperlinkcolor" val="tx"/>
                    </a:ext>
                  </a:extLst>
                </a:hlinkClick>
              </a:rPr>
              <a:t>Bills</a:t>
            </a:r>
            <a:r>
              <a:rPr lang="en-US" sz="2400" dirty="0">
                <a:solidFill>
                  <a:schemeClr val="tx1"/>
                </a:solidFill>
              </a:rPr>
              <a:t> received, current financial </a:t>
            </a:r>
            <a:r>
              <a:rPr lang="en-US" sz="2400" dirty="0">
                <a:solidFill>
                  <a:schemeClr val="tx1"/>
                </a:solidFill>
                <a:hlinkClick r:id="rId4">
                  <a:extLst>
                    <a:ext uri="{A12FA001-AC4F-418D-AE19-62706E023703}">
                      <ahyp:hlinkClr xmlns:ahyp="http://schemas.microsoft.com/office/drawing/2018/hyperlinkcolor" val="tx"/>
                    </a:ext>
                  </a:extLst>
                </a:hlinkClick>
              </a:rPr>
              <a:t>status</a:t>
            </a:r>
            <a:r>
              <a:rPr lang="en-US" sz="2400" dirty="0">
                <a:solidFill>
                  <a:schemeClr val="tx1"/>
                </a:solidFill>
              </a:rPr>
              <a:t>, Investment Officer Report</a:t>
            </a:r>
          </a:p>
          <a:p>
            <a:pPr lvl="1">
              <a:buFont typeface="+mj-lt"/>
              <a:buAutoNum type="alphaLcParenR" startAt="12"/>
            </a:pPr>
            <a:r>
              <a:rPr lang="en-US" sz="2400" dirty="0"/>
              <a:t>Review of recent education efforts and activities</a:t>
            </a:r>
          </a:p>
          <a:p>
            <a:pPr lvl="1">
              <a:buFont typeface="+mj-lt"/>
              <a:buAutoNum type="alphaLcParenR" startAt="12"/>
            </a:pPr>
            <a:r>
              <a:rPr lang="en-US" sz="2400" dirty="0"/>
              <a:t>Receive reports from the General Manager of recent District activities and take appropriate actions.</a:t>
            </a:r>
          </a:p>
          <a:p>
            <a:pPr marL="1092708" lvl="4" indent="-342900">
              <a:buFont typeface="+mj-lt"/>
              <a:buAutoNum type="arabicPeriod"/>
            </a:pPr>
            <a:r>
              <a:rPr lang="en-US" sz="1900" dirty="0"/>
              <a:t>Permit applications filed with the District and hearing dates; emergency permits granted</a:t>
            </a:r>
          </a:p>
          <a:p>
            <a:pPr marL="1092708" lvl="4" indent="-342900">
              <a:buFont typeface="+mj-lt"/>
              <a:buAutoNum type="arabicPeriod"/>
            </a:pPr>
            <a:r>
              <a:rPr lang="en-US" sz="1900" dirty="0"/>
              <a:t>Well drilling activities: registrations, applications completions, plugging, inspection</a:t>
            </a:r>
          </a:p>
          <a:p>
            <a:pPr marL="1092708" lvl="4" indent="-342900">
              <a:buFont typeface="+mj-lt"/>
              <a:buAutoNum type="arabicPeriod"/>
            </a:pPr>
            <a:r>
              <a:rPr lang="en-US" sz="1900" dirty="0"/>
              <a:t>Recent and future District presentations and activities (cont.)</a:t>
            </a:r>
          </a:p>
          <a:p>
            <a:pPr marL="726948" lvl="2" indent="-342900">
              <a:buFont typeface="+mj-lt"/>
              <a:buAutoNum type="arabicPeriod"/>
            </a:pPr>
            <a:endParaRPr lang="en-US" dirty="0"/>
          </a:p>
        </p:txBody>
      </p:sp>
    </p:spTree>
    <p:extLst>
      <p:ext uri="{BB962C8B-B14F-4D97-AF65-F5344CB8AC3E}">
        <p14:creationId xmlns:p14="http://schemas.microsoft.com/office/powerpoint/2010/main" val="311173887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2293</Words>
  <Application>Microsoft Office PowerPoint</Application>
  <PresentationFormat>Widescreen</PresentationFormat>
  <Paragraphs>204</Paragraphs>
  <Slides>42</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42</vt:i4>
      </vt:variant>
    </vt:vector>
  </HeadingPairs>
  <TitlesOfParts>
    <vt:vector size="55" baseType="lpstr">
      <vt:lpstr>Arial</vt:lpstr>
      <vt:lpstr>Avenir</vt:lpstr>
      <vt:lpstr>Avenir Medium</vt:lpstr>
      <vt:lpstr>Calibri</vt:lpstr>
      <vt:lpstr>Calibri Light</vt:lpstr>
      <vt:lpstr>Century Gothic</vt:lpstr>
      <vt:lpstr>Courier New</vt:lpstr>
      <vt:lpstr>Minion Pro</vt:lpstr>
      <vt:lpstr>Montserrat</vt:lpstr>
      <vt:lpstr>Tahoma</vt:lpstr>
      <vt:lpstr>Times New Roman</vt:lpstr>
      <vt:lpstr>Retrospect</vt:lpstr>
      <vt:lpstr>Vapor Trail</vt:lpstr>
      <vt:lpstr> Board Meeting</vt:lpstr>
      <vt:lpstr>Agenda</vt:lpstr>
      <vt:lpstr>PowerPoint Presentation</vt:lpstr>
      <vt:lpstr>PowerPoint Presentation</vt:lpstr>
      <vt:lpstr>Agenda</vt:lpstr>
      <vt:lpstr>Consent Agenda</vt:lpstr>
      <vt:lpstr>Consent Agenda</vt:lpstr>
      <vt:lpstr>Consent Agenda</vt:lpstr>
      <vt:lpstr>Consent Agenda</vt:lpstr>
      <vt:lpstr>Consent Agenda</vt:lpstr>
      <vt:lpstr>Agenda</vt:lpstr>
      <vt:lpstr>Conflicts of interest in the Groundwater District World </vt:lpstr>
      <vt:lpstr>I’m a Board Member now </vt:lpstr>
      <vt:lpstr>I would argue, yes…..sort of</vt:lpstr>
      <vt:lpstr>Accepting the role of  Director</vt:lpstr>
      <vt:lpstr>Fiduciary</vt:lpstr>
      <vt:lpstr>Fiduciary Obligations</vt:lpstr>
      <vt:lpstr>FIDUCIARY  responsibility</vt:lpstr>
      <vt:lpstr>The Connection:  Fiduciary and  conflicts of interest</vt:lpstr>
      <vt:lpstr>PowerPoint Presentation</vt:lpstr>
      <vt:lpstr>PowerPoint Presentation</vt:lpstr>
      <vt:lpstr>PowerPoint Presentation</vt:lpstr>
      <vt:lpstr> Public Official Considered to have Family Member’s Interest  </vt:lpstr>
      <vt:lpstr>  </vt:lpstr>
      <vt:lpstr>Okay, so I have a substantial interest, what does that mean?</vt:lpstr>
      <vt:lpstr>Exception</vt:lpstr>
      <vt:lpstr>Affidavit and Abstention From Voting Required </vt:lpstr>
      <vt:lpstr>What constitutes “participation”?</vt:lpstr>
      <vt:lpstr> fiduciary dilemmas involve all of the above individuals</vt:lpstr>
      <vt:lpstr>Crime and Punishment ~Dostoyevsky </vt:lpstr>
      <vt:lpstr> I’m a BOARD MEMBER AND I’M going to vote even though I have a conflict.   What’s the worst that can happen?</vt:lpstr>
      <vt:lpstr>Situations involving permit applications</vt:lpstr>
      <vt:lpstr>State Office of Administrative Hearings</vt:lpstr>
      <vt:lpstr>Uniqueness while at soah</vt:lpstr>
      <vt:lpstr>SOAH Hearings, contd.</vt:lpstr>
      <vt:lpstr>This is why your rules are critical</vt:lpstr>
      <vt:lpstr>Rights of those the District Regulates</vt:lpstr>
      <vt:lpstr>The District is required to establish rules to assist with this tug of war</vt:lpstr>
      <vt:lpstr>The ground(water) rules</vt:lpstr>
      <vt:lpstr>PowerPoint Presentation</vt:lpstr>
      <vt:lpstr>Barbara Boulware-Wells, partner The knight law firm, llp</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2023-11-16T14:04:31Z</dcterms:created>
  <dcterms:modified xsi:type="dcterms:W3CDTF">2024-01-09T22:59:30Z</dcterms:modified>
</cp:coreProperties>
</file>