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8" r:id="rId1"/>
  </p:sldMasterIdLst>
  <p:notesMasterIdLst>
    <p:notesMasterId r:id="rId23"/>
  </p:notesMasterIdLst>
  <p:sldIdLst>
    <p:sldId id="374" r:id="rId2"/>
    <p:sldId id="517" r:id="rId3"/>
    <p:sldId id="483" r:id="rId4"/>
    <p:sldId id="484" r:id="rId5"/>
    <p:sldId id="540" r:id="rId6"/>
    <p:sldId id="522" r:id="rId7"/>
    <p:sldId id="525" r:id="rId8"/>
    <p:sldId id="526" r:id="rId9"/>
    <p:sldId id="527" r:id="rId10"/>
    <p:sldId id="528" r:id="rId11"/>
    <p:sldId id="529" r:id="rId12"/>
    <p:sldId id="530" r:id="rId13"/>
    <p:sldId id="531" r:id="rId14"/>
    <p:sldId id="532" r:id="rId15"/>
    <p:sldId id="533" r:id="rId16"/>
    <p:sldId id="515" r:id="rId17"/>
    <p:sldId id="480" r:id="rId18"/>
    <p:sldId id="537" r:id="rId19"/>
    <p:sldId id="538" r:id="rId20"/>
    <p:sldId id="539" r:id="rId21"/>
    <p:sldId id="53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0D052DA-A7FB-446B-8705-20340120663A}">
          <p14:sldIdLst>
            <p14:sldId id="374"/>
            <p14:sldId id="517"/>
            <p14:sldId id="483"/>
            <p14:sldId id="484"/>
            <p14:sldId id="540"/>
          </p14:sldIdLst>
        </p14:section>
        <p14:section name="Public Hearing" id="{5CC7BDC5-403C-454D-B233-32F2C38D04E1}">
          <p14:sldIdLst>
            <p14:sldId id="522"/>
          </p14:sldIdLst>
        </p14:section>
        <p14:section name="Consent Agenda" id="{1EADDF12-CD17-48E9-A581-47822DB6E68F}">
          <p14:sldIdLst>
            <p14:sldId id="525"/>
            <p14:sldId id="526"/>
            <p14:sldId id="527"/>
            <p14:sldId id="528"/>
            <p14:sldId id="529"/>
            <p14:sldId id="530"/>
            <p14:sldId id="531"/>
            <p14:sldId id="532"/>
            <p14:sldId id="533"/>
            <p14:sldId id="515"/>
          </p14:sldIdLst>
        </p14:section>
        <p14:section name="Regular Agenda" id="{A4C52746-79B5-4444-8E2F-B8186FC70DA7}">
          <p14:sldIdLst>
            <p14:sldId id="480"/>
            <p14:sldId id="537"/>
            <p14:sldId id="538"/>
            <p14:sldId id="539"/>
            <p14:sldId id="53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810DB"/>
    <a:srgbClr val="0B13EC"/>
    <a:srgbClr val="F8E502"/>
    <a:srgbClr val="040B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ABD2EA-295A-4EFE-A2C4-96A12624E805}" v="38" dt="2023-11-27T17:04:40.0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12" autoAdjust="0"/>
    <p:restoredTop sz="94660"/>
  </p:normalViewPr>
  <p:slideViewPr>
    <p:cSldViewPr snapToGrid="0">
      <p:cViewPr varScale="1">
        <p:scale>
          <a:sx n="67" d="100"/>
          <a:sy n="67" d="100"/>
        </p:scale>
        <p:origin x="58" y="1171"/>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2B28EA-DDD2-4659-8121-7DBE059C3DBF}"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3D39B5-4070-4A32-AA6D-1B61E3F42F25}" type="slidenum">
              <a:rPr lang="en-US" smtClean="0"/>
              <a:t>‹#›</a:t>
            </a:fld>
            <a:endParaRPr lang="en-US"/>
          </a:p>
        </p:txBody>
      </p:sp>
    </p:spTree>
    <p:extLst>
      <p:ext uri="{BB962C8B-B14F-4D97-AF65-F5344CB8AC3E}">
        <p14:creationId xmlns:p14="http://schemas.microsoft.com/office/powerpoint/2010/main" val="42100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223352" y="758952"/>
            <a:ext cx="5932327"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223351" y="4455621"/>
            <a:ext cx="5935099"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8529A-616A-4A32-A658-0D24CC287C3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50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p:txBody>
          <a:bodyPr/>
          <a:lstStyle/>
          <a:p>
            <a:pPr lvl="0"/>
            <a:r>
              <a:rPr lang="en-US" dirty="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8529A-616A-4A32-A658-0D24CC287C33}" type="slidenum">
              <a:rPr lang="en-US" smtClean="0"/>
              <a:t>‹#›</a:t>
            </a:fld>
            <a:endParaRPr lang="en-US"/>
          </a:p>
        </p:txBody>
      </p:sp>
    </p:spTree>
    <p:extLst>
      <p:ext uri="{BB962C8B-B14F-4D97-AF65-F5344CB8AC3E}">
        <p14:creationId xmlns:p14="http://schemas.microsoft.com/office/powerpoint/2010/main" val="229743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8529A-616A-4A32-A658-0D24CC287C3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91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88529A-616A-4A32-A658-0D24CC287C33}" type="slidenum">
              <a:rPr lang="en-US" smtClean="0"/>
              <a:t>‹#›</a:t>
            </a:fld>
            <a:endParaRPr lang="en-US"/>
          </a:p>
        </p:txBody>
      </p:sp>
    </p:spTree>
    <p:extLst>
      <p:ext uri="{BB962C8B-B14F-4D97-AF65-F5344CB8AC3E}">
        <p14:creationId xmlns:p14="http://schemas.microsoft.com/office/powerpoint/2010/main" val="123934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288529A-616A-4A32-A658-0D24CC287C33}" type="slidenum">
              <a:rPr lang="en-US" smtClean="0"/>
              <a:t>‹#›</a:t>
            </a:fld>
            <a:endParaRPr lang="en-US"/>
          </a:p>
        </p:txBody>
      </p:sp>
    </p:spTree>
    <p:extLst>
      <p:ext uri="{BB962C8B-B14F-4D97-AF65-F5344CB8AC3E}">
        <p14:creationId xmlns:p14="http://schemas.microsoft.com/office/powerpoint/2010/main" val="7500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288529A-616A-4A32-A658-0D24CC287C33}" type="slidenum">
              <a:rPr lang="en-US" smtClean="0"/>
              <a:t>‹#›</a:t>
            </a:fld>
            <a:endParaRPr lang="en-US"/>
          </a:p>
        </p:txBody>
      </p:sp>
    </p:spTree>
    <p:extLst>
      <p:ext uri="{BB962C8B-B14F-4D97-AF65-F5344CB8AC3E}">
        <p14:creationId xmlns:p14="http://schemas.microsoft.com/office/powerpoint/2010/main" val="15775682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665962" y="2180392"/>
            <a:ext cx="9489718" cy="3688701"/>
          </a:xfrm>
          <a:prstGeom prst="rect">
            <a:avLst/>
          </a:prstGeom>
        </p:spPr>
        <p:txBody>
          <a:bodyPr vert="horz" lIns="0" tIns="45720" rIns="0" bIns="45720" rtlCol="0">
            <a:normAutofit/>
          </a:bodyPr>
          <a:lstStyle/>
          <a:p>
            <a:pPr lvl="0"/>
            <a:r>
              <a:rPr lang="en-US" dirty="0"/>
              <a:t>Edit Master text styles</a:t>
            </a:r>
          </a:p>
          <a:p>
            <a:pPr lvl="1"/>
            <a:r>
              <a:rPr lang="en-US" dirty="0"/>
              <a:t>text</a:t>
            </a:r>
          </a:p>
          <a:p>
            <a:pPr lvl="0"/>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288529A-616A-4A32-A658-0D24CC287C3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553193"/>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4" r:id="rId4"/>
    <p:sldLayoutId id="2147483905" r:id="rId5"/>
    <p:sldLayoutId id="2147483906" r:id="rId6"/>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C:\Users\bbaza\Desktop\Nov.%2028,%202023%20Meetings\(9)_Consent_(h)_Bills_Financial%20Status.xlsx" TargetMode="External"/><Relationship Id="rId2" Type="http://schemas.openxmlformats.org/officeDocument/2006/relationships/hyperlink" Target="file:///C:\Users\bbaza\Desktop\Nov.%2028,%202023%20Meetings\(9)_Consent(g)_GWAP%20Updat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file:///C:\Users\bbaza\Desktop\Nov.%2028,%202023%20Meetings\(9)_Consent_(j)_Education%20Repor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https/posgcd.org/wp-content/uploads/2023/11/GWAP_Oct23_updat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ile:///C:\Users\bbaza\Desktop\Nov.%2028,%202023%20Meetings\(9)_Consent_(k)_(4)(c)_Roundtable%20Recap.pdf" TargetMode="External"/><Relationship Id="rId2" Type="http://schemas.openxmlformats.org/officeDocument/2006/relationships/hyperlink" Target="file:///C:\Users\bbaza\Desktop\Nov.%2028,%202023%20Meetings\(9)_Consent_(k)_(4)(a)_Workshop%20Flyer.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C:\Users\bbaza\Desktop\Nov.%2028,%202023%20Meetings\(8)_Fee%20Schedule.xls" TargetMode="External"/><Relationship Id="rId2" Type="http://schemas.openxmlformats.org/officeDocument/2006/relationships/hyperlink" Target="file:///C:\Users\bbaza\Desktop\Nov.%2028,%202023%20Meetings\(5)_Budget%20Worksheet.xl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osgcd.org/wp-content/uploads/2023/10/2024-POSGCD-Fee-Schedule.xls" TargetMode="External"/><Relationship Id="rId2" Type="http://schemas.openxmlformats.org/officeDocument/2006/relationships/hyperlink" Target="https://posgcd.org/wp-content/uploads/2023/10/2023-and-2024-Budget-Worksheet-10-4-23.xls" TargetMode="External"/><Relationship Id="rId1" Type="http://schemas.openxmlformats.org/officeDocument/2006/relationships/slideLayout" Target="../slideLayouts/slideLayout2.xml"/><Relationship Id="rId6" Type="http://schemas.openxmlformats.org/officeDocument/2006/relationships/hyperlink" Target="file:///C:\Users\bbaza\Desktop\Nov.%2028,%202023%20Meetings\(5)_2024-Budget-Notes.pdf" TargetMode="External"/><Relationship Id="rId5" Type="http://schemas.openxmlformats.org/officeDocument/2006/relationships/hyperlink" Target="file:///C:\Users\bbaza\Desktop\Nov.%2028,%202023%20Meetings\(8)_Fee%20Schedule.xls" TargetMode="External"/><Relationship Id="rId4" Type="http://schemas.openxmlformats.org/officeDocument/2006/relationships/hyperlink" Target="file:///C:\Users\bbaza\Desktop\Nov.%2028,%202023%20Meetings\(5)_Budget%20Worksheet.xl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file:///C:\Users\bbaza\Desktop\Nov.%2028,%202023%20Meetings\(9)_Consent_(b)_Investments%20Resolution.pdf" TargetMode="External"/><Relationship Id="rId2" Type="http://schemas.openxmlformats.org/officeDocument/2006/relationships/hyperlink" Target="file:///C:\Users\bbaza\Desktop\Nov.%2028,%202023%20Meetings\(9)_Consent_(a)_October%20Minutes_%20Draf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ile:///C:\Users\bbaza\Desktop\Nov.%2028,%202023%20Meetings\(9)_Consent_(f)_Monitoring%20Update.pdf" TargetMode="External"/><Relationship Id="rId2" Type="http://schemas.openxmlformats.org/officeDocument/2006/relationships/hyperlink" Target="file:///C:\Users\bbaza\Desktop\Nov.%2028,%202023%20Meetings\(9)_Consent_ACP-Combined-Totals.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779F603-B669-4AD6-82F9-E09F7616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431041" y="639097"/>
            <a:ext cx="6112030" cy="3686015"/>
          </a:xfrm>
        </p:spPr>
        <p:txBody>
          <a:bodyPr>
            <a:normAutofit/>
          </a:bodyPr>
          <a:lstStyle/>
          <a:p>
            <a:r>
              <a:rPr lang="en-US" sz="6000" b="1" dirty="0">
                <a:latin typeface="Avenir" charset="0"/>
                <a:ea typeface="Avenir" charset="0"/>
                <a:cs typeface="Avenir" charset="0"/>
              </a:rPr>
              <a:t>Public Hearing &amp;</a:t>
            </a:r>
            <a:br>
              <a:rPr lang="en-US" sz="6000" b="1" dirty="0">
                <a:latin typeface="Avenir" charset="0"/>
                <a:ea typeface="Avenir" charset="0"/>
                <a:cs typeface="Avenir" charset="0"/>
              </a:rPr>
            </a:br>
            <a:r>
              <a:rPr lang="en-US" sz="6000" b="1" dirty="0">
                <a:latin typeface="Avenir" charset="0"/>
                <a:ea typeface="Avenir" charset="0"/>
                <a:cs typeface="Avenir" charset="0"/>
              </a:rPr>
              <a:t>Board Meeting</a:t>
            </a:r>
            <a:endParaRPr lang="en-US" sz="6000" b="1" dirty="0">
              <a:latin typeface="Minion Pro" panose="02040703060306020203" pitchFamily="18" charset="0"/>
              <a:ea typeface="Avenir" charset="0"/>
              <a:cs typeface="Avenir" charset="0"/>
            </a:endParaRPr>
          </a:p>
        </p:txBody>
      </p:sp>
      <p:sp>
        <p:nvSpPr>
          <p:cNvPr id="3" name="Subtitle 2"/>
          <p:cNvSpPr>
            <a:spLocks noGrp="1"/>
          </p:cNvSpPr>
          <p:nvPr>
            <p:ph type="subTitle" idx="1"/>
          </p:nvPr>
        </p:nvSpPr>
        <p:spPr>
          <a:xfrm>
            <a:off x="5447071" y="4651872"/>
            <a:ext cx="6112030" cy="512972"/>
          </a:xfrm>
        </p:spPr>
        <p:txBody>
          <a:bodyPr>
            <a:normAutofit/>
          </a:bodyPr>
          <a:lstStyle/>
          <a:p>
            <a:pPr>
              <a:spcBef>
                <a:spcPts val="600"/>
              </a:spcBef>
              <a:spcAft>
                <a:spcPts val="1200"/>
              </a:spcAft>
            </a:pPr>
            <a:r>
              <a:rPr lang="en-US" sz="1800" b="1" dirty="0">
                <a:solidFill>
                  <a:schemeClr val="tx1">
                    <a:lumMod val="85000"/>
                    <a:lumOff val="15000"/>
                  </a:schemeClr>
                </a:solidFill>
                <a:latin typeface="Minion Pro" panose="02040703060306020203" pitchFamily="18" charset="0"/>
                <a:ea typeface="Avenir Book" charset="0"/>
                <a:cs typeface="Avenir Book" charset="0"/>
              </a:rPr>
              <a:t>November 28,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999" y="1163529"/>
            <a:ext cx="4001315" cy="4001315"/>
          </a:xfrm>
          <a:prstGeom prst="rect">
            <a:avLst/>
          </a:prstGeom>
        </p:spPr>
      </p:pic>
      <p:cxnSp>
        <p:nvCxnSpPr>
          <p:cNvPr id="22" name="Straight Connector 21">
            <a:extLst>
              <a:ext uri="{FF2B5EF4-FFF2-40B4-BE49-F238E27FC236}">
                <a16:creationId xmlns:a16="http://schemas.microsoft.com/office/drawing/2014/main" id="{7ABFD994-C2DC-4E7D-9411-C7FF7813E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C0D1FC6-352C-4C7D-825F-C4E2F6A80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41AFC2C-CD98-4478-AB71-1A864026D9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extBox 4">
            <a:extLst>
              <a:ext uri="{FF2B5EF4-FFF2-40B4-BE49-F238E27FC236}">
                <a16:creationId xmlns:a16="http://schemas.microsoft.com/office/drawing/2014/main" id="{C6CA2946-DCFA-36F4-7102-C0BB23D32BB9}"/>
              </a:ext>
            </a:extLst>
          </p:cNvPr>
          <p:cNvSpPr txBox="1"/>
          <p:nvPr/>
        </p:nvSpPr>
        <p:spPr>
          <a:xfrm>
            <a:off x="1270000" y="1270000"/>
            <a:ext cx="635000" cy="369332"/>
          </a:xfrm>
          <a:prstGeom prst="rect">
            <a:avLst/>
          </a:prstGeom>
          <a:noFill/>
        </p:spPr>
        <p:txBody>
          <a:bodyPr vert="horz" rtlCol="0">
            <a:spAutoFit/>
          </a:bodyPr>
          <a:lstStyle/>
          <a:p>
            <a:r>
              <a:rPr lang="en-US"/>
              <a:t>1</a:t>
            </a:r>
          </a:p>
        </p:txBody>
      </p:sp>
    </p:spTree>
    <p:extLst>
      <p:ext uri="{BB962C8B-B14F-4D97-AF65-F5344CB8AC3E}">
        <p14:creationId xmlns:p14="http://schemas.microsoft.com/office/powerpoint/2010/main" val="1876285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6" name="Content Placeholder 2">
            <a:extLst>
              <a:ext uri="{FF2B5EF4-FFF2-40B4-BE49-F238E27FC236}">
                <a16:creationId xmlns:a16="http://schemas.microsoft.com/office/drawing/2014/main" id="{D5B41E5F-CCDE-9D53-DC31-A6A7472D8847}"/>
              </a:ext>
            </a:extLst>
          </p:cNvPr>
          <p:cNvSpPr txBox="1">
            <a:spLocks/>
          </p:cNvSpPr>
          <p:nvPr/>
        </p:nvSpPr>
        <p:spPr>
          <a:xfrm>
            <a:off x="1665962" y="2222500"/>
            <a:ext cx="9489718" cy="3633893"/>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7"/>
            </a:pPr>
            <a:r>
              <a:rPr lang="en-US" dirty="0"/>
              <a:t>Groundwater Well Assistance Program (GWAP) Update: investigations and corrective actions taken</a:t>
            </a:r>
          </a:p>
          <a:p>
            <a:pPr lvl="1">
              <a:buFont typeface="+mj-lt"/>
              <a:buAutoNum type="alphaLcParenR" startAt="7"/>
            </a:pPr>
            <a:r>
              <a:rPr lang="en-US" dirty="0"/>
              <a:t>Bills received, current financial status, Investment Officer Report </a:t>
            </a:r>
          </a:p>
        </p:txBody>
      </p:sp>
      <p:sp>
        <p:nvSpPr>
          <p:cNvPr id="3" name="Action Button: Document 2">
            <a:hlinkClick r:id="rId2" action="ppaction://hlinkfile" highlightClick="1"/>
            <a:extLst>
              <a:ext uri="{FF2B5EF4-FFF2-40B4-BE49-F238E27FC236}">
                <a16:creationId xmlns:a16="http://schemas.microsoft.com/office/drawing/2014/main" id="{BA6BE41F-52A2-B333-5346-00C00AABFD93}"/>
              </a:ext>
            </a:extLst>
          </p:cNvPr>
          <p:cNvSpPr/>
          <p:nvPr/>
        </p:nvSpPr>
        <p:spPr>
          <a:xfrm>
            <a:off x="10380203" y="3156510"/>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4" name="Action Button: Document 3">
            <a:hlinkClick r:id="rId3" action="ppaction://hlinkfile" highlightClick="1"/>
            <a:extLst>
              <a:ext uri="{FF2B5EF4-FFF2-40B4-BE49-F238E27FC236}">
                <a16:creationId xmlns:a16="http://schemas.microsoft.com/office/drawing/2014/main" id="{2AC5442D-94A8-12A7-92F4-0E15D78AA51C}"/>
              </a:ext>
            </a:extLst>
          </p:cNvPr>
          <p:cNvSpPr/>
          <p:nvPr/>
        </p:nvSpPr>
        <p:spPr>
          <a:xfrm>
            <a:off x="4923692" y="5032202"/>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2734193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7C7BD1F2-99A6-97FB-8895-2CF578BE1428}"/>
              </a:ext>
            </a:extLst>
          </p:cNvPr>
          <p:cNvSpPr txBox="1">
            <a:spLocks/>
          </p:cNvSpPr>
          <p:nvPr/>
        </p:nvSpPr>
        <p:spPr>
          <a:xfrm>
            <a:off x="1665962" y="2222500"/>
            <a:ext cx="9489718" cy="3633893"/>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9"/>
            </a:pPr>
            <a:r>
              <a:rPr lang="en-US" dirty="0"/>
              <a:t>Review of Recent Education Efforts &amp; Activities </a:t>
            </a:r>
          </a:p>
          <a:p>
            <a:pPr lvl="1">
              <a:buFont typeface="+mj-lt"/>
              <a:buAutoNum type="alphaLcParenR" startAt="9"/>
            </a:pPr>
            <a:r>
              <a:rPr lang="en-US" dirty="0"/>
              <a:t>Permit issued to City of Thorndale under Rule 5.5 for 250 gallons per minute and 172.46 acre-feet per year for Municipal use </a:t>
            </a:r>
          </a:p>
        </p:txBody>
      </p:sp>
      <p:sp>
        <p:nvSpPr>
          <p:cNvPr id="4" name="Action Button: Document 3">
            <a:hlinkClick r:id="rId2" action="ppaction://hlinkfile" highlightClick="1"/>
            <a:extLst>
              <a:ext uri="{FF2B5EF4-FFF2-40B4-BE49-F238E27FC236}">
                <a16:creationId xmlns:a16="http://schemas.microsoft.com/office/drawing/2014/main" id="{B53CC50C-6F14-B862-9831-561526440C58}"/>
              </a:ext>
            </a:extLst>
          </p:cNvPr>
          <p:cNvSpPr/>
          <p:nvPr/>
        </p:nvSpPr>
        <p:spPr>
          <a:xfrm>
            <a:off x="10281137" y="3150648"/>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1188990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7C7BD1F2-99A6-97FB-8895-2CF578BE1428}"/>
              </a:ext>
            </a:extLst>
          </p:cNvPr>
          <p:cNvSpPr txBox="1">
            <a:spLocks/>
          </p:cNvSpPr>
          <p:nvPr/>
        </p:nvSpPr>
        <p:spPr>
          <a:xfrm>
            <a:off x="1665962" y="2222501"/>
            <a:ext cx="9489718" cy="2463800"/>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11"/>
            </a:pPr>
            <a:r>
              <a:rPr lang="en-US" dirty="0"/>
              <a:t>Receive report from General Manager on recent District activities and take appropriate actions</a:t>
            </a:r>
          </a:p>
          <a:p>
            <a:pPr lvl="1">
              <a:buFont typeface="+mj-lt"/>
              <a:buAutoNum type="alphaLcParenR" startAt="11"/>
            </a:pPr>
            <a:endParaRPr lang="en-US" dirty="0"/>
          </a:p>
        </p:txBody>
      </p:sp>
      <p:sp>
        <p:nvSpPr>
          <p:cNvPr id="4" name="Content Placeholder 2">
            <a:extLst>
              <a:ext uri="{FF2B5EF4-FFF2-40B4-BE49-F238E27FC236}">
                <a16:creationId xmlns:a16="http://schemas.microsoft.com/office/drawing/2014/main" id="{8C817FA9-481E-0C7E-8CA6-AA1A32755D01}"/>
              </a:ext>
            </a:extLst>
          </p:cNvPr>
          <p:cNvSpPr txBox="1">
            <a:spLocks/>
          </p:cNvSpPr>
          <p:nvPr/>
        </p:nvSpPr>
        <p:spPr>
          <a:xfrm>
            <a:off x="2933700" y="4330699"/>
            <a:ext cx="8221980" cy="1460501"/>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mj-lt"/>
              <a:buAutoNum type="arabicPeriod"/>
            </a:pPr>
            <a:r>
              <a:rPr lang="en-US" i="1" dirty="0"/>
              <a:t>Permit applications filed with the District and Hearing Dates; Emergency Permits Granted</a:t>
            </a:r>
          </a:p>
        </p:txBody>
      </p:sp>
    </p:spTree>
    <p:extLst>
      <p:ext uri="{BB962C8B-B14F-4D97-AF65-F5344CB8AC3E}">
        <p14:creationId xmlns:p14="http://schemas.microsoft.com/office/powerpoint/2010/main" val="3271261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7C7BD1F2-99A6-97FB-8895-2CF578BE1428}"/>
              </a:ext>
            </a:extLst>
          </p:cNvPr>
          <p:cNvSpPr txBox="1">
            <a:spLocks/>
          </p:cNvSpPr>
          <p:nvPr/>
        </p:nvSpPr>
        <p:spPr>
          <a:xfrm>
            <a:off x="1665962" y="2222501"/>
            <a:ext cx="9489718" cy="2463800"/>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11"/>
            </a:pPr>
            <a:r>
              <a:rPr lang="en-US" dirty="0"/>
              <a:t>Receive report from General Manager on recent District activities and take appropriate actions</a:t>
            </a:r>
          </a:p>
          <a:p>
            <a:pPr lvl="1">
              <a:buFont typeface="+mj-lt"/>
              <a:buAutoNum type="alphaLcParenR" startAt="11"/>
            </a:pPr>
            <a:endParaRPr lang="en-US" dirty="0"/>
          </a:p>
        </p:txBody>
      </p:sp>
      <p:sp>
        <p:nvSpPr>
          <p:cNvPr id="4" name="Content Placeholder 2">
            <a:extLst>
              <a:ext uri="{FF2B5EF4-FFF2-40B4-BE49-F238E27FC236}">
                <a16:creationId xmlns:a16="http://schemas.microsoft.com/office/drawing/2014/main" id="{8C817FA9-481E-0C7E-8CA6-AA1A32755D01}"/>
              </a:ext>
            </a:extLst>
          </p:cNvPr>
          <p:cNvSpPr txBox="1">
            <a:spLocks/>
          </p:cNvSpPr>
          <p:nvPr/>
        </p:nvSpPr>
        <p:spPr>
          <a:xfrm>
            <a:off x="2933700" y="4330699"/>
            <a:ext cx="8221980" cy="1460501"/>
          </a:xfrm>
          <a:prstGeom prst="rect">
            <a:avLst/>
          </a:prstGeom>
        </p:spPr>
        <p:txBody>
          <a:bodyPr vert="horz" lIns="0" tIns="45720" rIns="0" bIns="45720" rtlCol="0">
            <a:normAutofit lnSpcReduction="10000"/>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mj-lt"/>
              <a:buAutoNum type="arabicPeriod" startAt="2"/>
            </a:pPr>
            <a:r>
              <a:rPr lang="en-US" i="1" dirty="0"/>
              <a:t>Well drilling activities: registrations, applications, completions, </a:t>
            </a:r>
            <a:r>
              <a:rPr lang="en-US" i="1" dirty="0" err="1"/>
              <a:t>pluggings</a:t>
            </a:r>
            <a:r>
              <a:rPr lang="en-US" i="1" dirty="0"/>
              <a:t>, inspections</a:t>
            </a:r>
          </a:p>
        </p:txBody>
      </p:sp>
    </p:spTree>
    <p:extLst>
      <p:ext uri="{BB962C8B-B14F-4D97-AF65-F5344CB8AC3E}">
        <p14:creationId xmlns:p14="http://schemas.microsoft.com/office/powerpoint/2010/main" val="201080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7C7BD1F2-99A6-97FB-8895-2CF578BE1428}"/>
              </a:ext>
            </a:extLst>
          </p:cNvPr>
          <p:cNvSpPr txBox="1">
            <a:spLocks/>
          </p:cNvSpPr>
          <p:nvPr/>
        </p:nvSpPr>
        <p:spPr>
          <a:xfrm>
            <a:off x="1665962" y="2222501"/>
            <a:ext cx="9489718" cy="2463800"/>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11"/>
            </a:pPr>
            <a:r>
              <a:rPr lang="en-US" dirty="0"/>
              <a:t>Receive report from General Manager on recent District activities and take appropriate actions</a:t>
            </a:r>
          </a:p>
          <a:p>
            <a:pPr lvl="1">
              <a:buFont typeface="+mj-lt"/>
              <a:buAutoNum type="alphaLcParenR" startAt="11"/>
            </a:pPr>
            <a:endParaRPr lang="en-US" dirty="0"/>
          </a:p>
        </p:txBody>
      </p:sp>
      <p:sp>
        <p:nvSpPr>
          <p:cNvPr id="4" name="Content Placeholder 2">
            <a:extLst>
              <a:ext uri="{FF2B5EF4-FFF2-40B4-BE49-F238E27FC236}">
                <a16:creationId xmlns:a16="http://schemas.microsoft.com/office/drawing/2014/main" id="{8C817FA9-481E-0C7E-8CA6-AA1A32755D01}"/>
              </a:ext>
            </a:extLst>
          </p:cNvPr>
          <p:cNvSpPr txBox="1">
            <a:spLocks/>
          </p:cNvSpPr>
          <p:nvPr/>
        </p:nvSpPr>
        <p:spPr>
          <a:xfrm>
            <a:off x="2933700" y="4330699"/>
            <a:ext cx="8221980" cy="1460501"/>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mj-lt"/>
              <a:buAutoNum type="arabicPeriod" startAt="3"/>
            </a:pPr>
            <a:endParaRPr lang="en-US" i="1" dirty="0"/>
          </a:p>
        </p:txBody>
      </p:sp>
      <p:sp>
        <p:nvSpPr>
          <p:cNvPr id="5" name="Content Placeholder 2">
            <a:extLst>
              <a:ext uri="{FF2B5EF4-FFF2-40B4-BE49-F238E27FC236}">
                <a16:creationId xmlns:a16="http://schemas.microsoft.com/office/drawing/2014/main" id="{A77A39FA-4DBE-1D9C-28C1-BD2CAB50A4E9}"/>
              </a:ext>
            </a:extLst>
          </p:cNvPr>
          <p:cNvSpPr txBox="1">
            <a:spLocks/>
          </p:cNvSpPr>
          <p:nvPr/>
        </p:nvSpPr>
        <p:spPr>
          <a:xfrm>
            <a:off x="2933700" y="4356098"/>
            <a:ext cx="8221980" cy="1460501"/>
          </a:xfrm>
          <a:prstGeom prst="rect">
            <a:avLst/>
          </a:prstGeom>
        </p:spPr>
        <p:txBody>
          <a:bodyPr vert="horz" lIns="0" tIns="45720" rIns="0" bIns="45720" rtlCol="0">
            <a:normAutofit lnSpcReduction="10000"/>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mj-lt"/>
              <a:buAutoNum type="arabicPeriod" startAt="3"/>
            </a:pPr>
            <a:r>
              <a:rPr lang="en-US" i="1" dirty="0"/>
              <a:t>Groundwater Well Assistance Program (GWAP) Update: investigations and corrective actions taken</a:t>
            </a:r>
          </a:p>
        </p:txBody>
      </p:sp>
      <p:sp>
        <p:nvSpPr>
          <p:cNvPr id="6" name="Action Button: Document 5">
            <a:hlinkClick r:id="rId2" highlightClick="1"/>
            <a:extLst>
              <a:ext uri="{FF2B5EF4-FFF2-40B4-BE49-F238E27FC236}">
                <a16:creationId xmlns:a16="http://schemas.microsoft.com/office/drawing/2014/main" id="{9302CD40-FF48-0B36-7CBE-B6CAB266479B}"/>
              </a:ext>
            </a:extLst>
          </p:cNvPr>
          <p:cNvSpPr/>
          <p:nvPr/>
        </p:nvSpPr>
        <p:spPr>
          <a:xfrm>
            <a:off x="7784122" y="5301833"/>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dirty="0"/>
          </a:p>
        </p:txBody>
      </p:sp>
    </p:spTree>
    <p:extLst>
      <p:ext uri="{BB962C8B-B14F-4D97-AF65-F5344CB8AC3E}">
        <p14:creationId xmlns:p14="http://schemas.microsoft.com/office/powerpoint/2010/main" val="1808417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7C7BD1F2-99A6-97FB-8895-2CF578BE1428}"/>
              </a:ext>
            </a:extLst>
          </p:cNvPr>
          <p:cNvSpPr txBox="1">
            <a:spLocks/>
          </p:cNvSpPr>
          <p:nvPr/>
        </p:nvSpPr>
        <p:spPr>
          <a:xfrm>
            <a:off x="1665962" y="2222501"/>
            <a:ext cx="9489718" cy="2463800"/>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11"/>
            </a:pPr>
            <a:r>
              <a:rPr lang="en-US" dirty="0"/>
              <a:t>Receive report from General Manager on recent District activities and take appropriate actions</a:t>
            </a:r>
          </a:p>
          <a:p>
            <a:pPr lvl="1">
              <a:buFont typeface="+mj-lt"/>
              <a:buAutoNum type="alphaLcParenR" startAt="11"/>
            </a:pPr>
            <a:endParaRPr lang="en-US" dirty="0"/>
          </a:p>
        </p:txBody>
      </p:sp>
      <p:sp>
        <p:nvSpPr>
          <p:cNvPr id="4" name="Content Placeholder 2">
            <a:extLst>
              <a:ext uri="{FF2B5EF4-FFF2-40B4-BE49-F238E27FC236}">
                <a16:creationId xmlns:a16="http://schemas.microsoft.com/office/drawing/2014/main" id="{8C817FA9-481E-0C7E-8CA6-AA1A32755D01}"/>
              </a:ext>
            </a:extLst>
          </p:cNvPr>
          <p:cNvSpPr txBox="1">
            <a:spLocks/>
          </p:cNvSpPr>
          <p:nvPr/>
        </p:nvSpPr>
        <p:spPr>
          <a:xfrm>
            <a:off x="2933700" y="3058746"/>
            <a:ext cx="8221980" cy="1460501"/>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mj-lt"/>
              <a:buAutoNum type="arabicPeriod" startAt="3"/>
            </a:pPr>
            <a:endParaRPr lang="en-US" i="1" dirty="0"/>
          </a:p>
        </p:txBody>
      </p:sp>
      <p:sp>
        <p:nvSpPr>
          <p:cNvPr id="5" name="Content Placeholder 2">
            <a:extLst>
              <a:ext uri="{FF2B5EF4-FFF2-40B4-BE49-F238E27FC236}">
                <a16:creationId xmlns:a16="http://schemas.microsoft.com/office/drawing/2014/main" id="{A77A39FA-4DBE-1D9C-28C1-BD2CAB50A4E9}"/>
              </a:ext>
            </a:extLst>
          </p:cNvPr>
          <p:cNvSpPr txBox="1">
            <a:spLocks/>
          </p:cNvSpPr>
          <p:nvPr/>
        </p:nvSpPr>
        <p:spPr>
          <a:xfrm>
            <a:off x="2933700" y="4356098"/>
            <a:ext cx="8221980" cy="1118579"/>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mj-lt"/>
              <a:buAutoNum type="arabicPeriod" startAt="4"/>
            </a:pPr>
            <a:r>
              <a:rPr lang="en-US" i="1" dirty="0"/>
              <a:t>Recent and future District presentations and activities</a:t>
            </a:r>
          </a:p>
        </p:txBody>
      </p:sp>
    </p:spTree>
    <p:extLst>
      <p:ext uri="{BB962C8B-B14F-4D97-AF65-F5344CB8AC3E}">
        <p14:creationId xmlns:p14="http://schemas.microsoft.com/office/powerpoint/2010/main" val="558163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dirty="0">
                <a:ea typeface="Avenir" charset="0"/>
                <a:cs typeface="Avenir" charset="0"/>
              </a:rPr>
              <a:t>Agenda</a:t>
            </a:r>
          </a:p>
        </p:txBody>
      </p:sp>
      <p:sp>
        <p:nvSpPr>
          <p:cNvPr id="5" name="Content Placeholder 6">
            <a:extLst>
              <a:ext uri="{FF2B5EF4-FFF2-40B4-BE49-F238E27FC236}">
                <a16:creationId xmlns:a16="http://schemas.microsoft.com/office/drawing/2014/main" id="{039CC8BF-BF57-64D8-2FDD-6439970BD6F4}"/>
              </a:ext>
            </a:extLst>
          </p:cNvPr>
          <p:cNvSpPr txBox="1">
            <a:spLocks/>
          </p:cNvSpPr>
          <p:nvPr/>
        </p:nvSpPr>
        <p:spPr>
          <a:xfrm>
            <a:off x="1097280" y="2074334"/>
            <a:ext cx="10058400" cy="4023360"/>
          </a:xfrm>
          <a:prstGeom prst="rect">
            <a:avLst/>
          </a:prstGeom>
        </p:spPr>
        <p:txBody>
          <a:bodyPr vert="horz" lIns="0" tIns="45720" rIns="0" bIns="45720" rtlCol="0">
            <a:normAutofit fontScale="850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26948" lvl="2" indent="-342900">
              <a:spcBef>
                <a:spcPts val="600"/>
              </a:spcBef>
              <a:spcAft>
                <a:spcPts val="600"/>
              </a:spcAft>
              <a:buFont typeface="+mj-lt"/>
              <a:buAutoNum type="alphaLcPeriod"/>
            </a:pPr>
            <a:r>
              <a:rPr lang="en-US" sz="2800" i="1" dirty="0"/>
              <a:t> District Local Water Utility Workshops of October 18 &amp; 19, 2023</a:t>
            </a:r>
          </a:p>
          <a:p>
            <a:pPr marL="726948" lvl="2" indent="-342900">
              <a:spcBef>
                <a:spcPts val="600"/>
              </a:spcBef>
              <a:spcAft>
                <a:spcPts val="600"/>
              </a:spcAft>
              <a:buFont typeface="+mj-lt"/>
              <a:buAutoNum type="alphaLcPeriod"/>
            </a:pPr>
            <a:r>
              <a:rPr lang="en-US" sz="2800" i="1" dirty="0"/>
              <a:t> Brazos Region G Water Planning Group Meeting</a:t>
            </a:r>
          </a:p>
          <a:p>
            <a:pPr marL="726948" lvl="2" indent="-342900">
              <a:spcBef>
                <a:spcPts val="600"/>
              </a:spcBef>
              <a:spcAft>
                <a:spcPts val="600"/>
              </a:spcAft>
              <a:buFont typeface="+mj-lt"/>
              <a:buAutoNum type="alphaLcPeriod"/>
            </a:pPr>
            <a:r>
              <a:rPr lang="en-US" sz="2800" i="1" dirty="0"/>
              <a:t> Roundtable meeting of October 25, 2023 at Bureau of Economic Geology with cooperators and GCD stakeholders to discuss results of pilot program of Well Performance Model</a:t>
            </a:r>
          </a:p>
          <a:p>
            <a:pPr marL="726948" lvl="2" indent="-342900">
              <a:spcBef>
                <a:spcPts val="600"/>
              </a:spcBef>
              <a:spcAft>
                <a:spcPts val="600"/>
              </a:spcAft>
              <a:buFont typeface="+mj-lt"/>
              <a:buAutoNum type="alphaLcPeriod"/>
            </a:pPr>
            <a:r>
              <a:rPr lang="en-US" sz="2800" i="1" dirty="0"/>
              <a:t>Groundwater Management Area 12 Meeting of October 26, 2023</a:t>
            </a:r>
          </a:p>
          <a:p>
            <a:pPr marL="726948" lvl="2" indent="-342900">
              <a:spcBef>
                <a:spcPts val="600"/>
              </a:spcBef>
              <a:spcAft>
                <a:spcPts val="600"/>
              </a:spcAft>
              <a:buFont typeface="+mj-lt"/>
              <a:buAutoNum type="alphaLcPeriod"/>
            </a:pPr>
            <a:r>
              <a:rPr lang="en-US" sz="2800" i="1" dirty="0"/>
              <a:t>Texas Water Conservation Association Fall Conference of Nov. 1-3, 2023</a:t>
            </a:r>
          </a:p>
          <a:p>
            <a:pPr marL="726948" lvl="2" indent="-342900">
              <a:spcBef>
                <a:spcPts val="600"/>
              </a:spcBef>
              <a:spcAft>
                <a:spcPts val="600"/>
              </a:spcAft>
              <a:buFont typeface="+mj-lt"/>
              <a:buAutoNum type="alphaLcPeriod"/>
            </a:pPr>
            <a:r>
              <a:rPr lang="en-US" sz="2800" i="1" dirty="0"/>
              <a:t>District Agriculture Irrigation Workshop of Nov. 10, 2023 </a:t>
            </a:r>
          </a:p>
          <a:p>
            <a:pPr marL="726948" lvl="2" indent="-342900">
              <a:spcBef>
                <a:spcPts val="600"/>
              </a:spcBef>
              <a:spcAft>
                <a:spcPts val="600"/>
              </a:spcAft>
              <a:buFont typeface="+mj-lt"/>
              <a:buAutoNum type="alphaLcPeriod"/>
            </a:pPr>
            <a:r>
              <a:rPr lang="en-US" sz="2800" i="1" dirty="0"/>
              <a:t>Texas Water Conservation Association Board of Directors Meeting of Dec. 7-8, 2023</a:t>
            </a:r>
            <a:endParaRPr lang="en-US" sz="3600" dirty="0"/>
          </a:p>
          <a:p>
            <a:pPr marL="742950" indent="-742950">
              <a:lnSpc>
                <a:spcPct val="150000"/>
              </a:lnSpc>
              <a:buFont typeface="+mj-lt"/>
              <a:buAutoNum type="arabicPeriod" startAt="10"/>
            </a:pPr>
            <a:endParaRPr lang="en-US" sz="3600" dirty="0"/>
          </a:p>
        </p:txBody>
      </p:sp>
      <p:sp>
        <p:nvSpPr>
          <p:cNvPr id="4" name="Action Button: Document 3">
            <a:hlinkClick r:id="rId2" action="ppaction://hlinkfile" highlightClick="1"/>
            <a:extLst>
              <a:ext uri="{FF2B5EF4-FFF2-40B4-BE49-F238E27FC236}">
                <a16:creationId xmlns:a16="http://schemas.microsoft.com/office/drawing/2014/main" id="{505F4C59-6FE4-A6FA-A89B-51BB9A069C8C}"/>
              </a:ext>
            </a:extLst>
          </p:cNvPr>
          <p:cNvSpPr/>
          <p:nvPr/>
        </p:nvSpPr>
        <p:spPr>
          <a:xfrm>
            <a:off x="9917722" y="2031094"/>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6" name="Action Button: Document 5">
            <a:hlinkClick r:id="rId3" action="ppaction://hlinkfile" highlightClick="1"/>
            <a:extLst>
              <a:ext uri="{FF2B5EF4-FFF2-40B4-BE49-F238E27FC236}">
                <a16:creationId xmlns:a16="http://schemas.microsoft.com/office/drawing/2014/main" id="{70A9FED3-3A9E-C954-ADAC-E68BF675E288}"/>
              </a:ext>
            </a:extLst>
          </p:cNvPr>
          <p:cNvSpPr/>
          <p:nvPr/>
        </p:nvSpPr>
        <p:spPr>
          <a:xfrm>
            <a:off x="11155680" y="3068586"/>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294138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dirty="0">
                <a:ea typeface="Avenir" charset="0"/>
                <a:cs typeface="Avenir" charset="0"/>
              </a:rPr>
              <a:t>Agenda</a:t>
            </a:r>
          </a:p>
        </p:txBody>
      </p:sp>
      <p:sp>
        <p:nvSpPr>
          <p:cNvPr id="4" name="Content Placeholder 6">
            <a:extLst>
              <a:ext uri="{FF2B5EF4-FFF2-40B4-BE49-F238E27FC236}">
                <a16:creationId xmlns:a16="http://schemas.microsoft.com/office/drawing/2014/main" id="{AEC91285-575C-3CAF-9DD5-4DE2270DED3C}"/>
              </a:ext>
            </a:extLst>
          </p:cNvPr>
          <p:cNvSpPr txBox="1">
            <a:spLocks/>
          </p:cNvSpPr>
          <p:nvPr/>
        </p:nvSpPr>
        <p:spPr>
          <a:xfrm>
            <a:off x="1097280" y="2074334"/>
            <a:ext cx="1005840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42950" indent="-742950">
              <a:lnSpc>
                <a:spcPct val="150000"/>
              </a:lnSpc>
              <a:buFont typeface="+mj-lt"/>
              <a:buAutoNum type="arabicPeriod" startAt="10"/>
            </a:pPr>
            <a:r>
              <a:rPr lang="en-US" sz="3600" dirty="0"/>
              <a:t>Regular Agenda</a:t>
            </a:r>
          </a:p>
          <a:p>
            <a:pPr marL="1355598" lvl="4" indent="-514350">
              <a:lnSpc>
                <a:spcPct val="150000"/>
              </a:lnSpc>
              <a:buAutoNum type="alphaLcParenR"/>
            </a:pPr>
            <a:r>
              <a:rPr lang="en-US" sz="3000" dirty="0"/>
              <a:t>District 2024 Budget</a:t>
            </a:r>
          </a:p>
          <a:p>
            <a:pPr marL="1355598" lvl="4" indent="-514350">
              <a:lnSpc>
                <a:spcPct val="150000"/>
              </a:lnSpc>
              <a:buAutoNum type="alphaLcParenR"/>
            </a:pPr>
            <a:r>
              <a:rPr lang="en-US" sz="3000" dirty="0"/>
              <a:t>District Production Fees</a:t>
            </a:r>
          </a:p>
          <a:p>
            <a:pPr marL="1355598" lvl="4" indent="-514350">
              <a:lnSpc>
                <a:spcPct val="150000"/>
              </a:lnSpc>
              <a:buAutoNum type="alphaLcParenR"/>
            </a:pPr>
            <a:r>
              <a:rPr lang="en-US" sz="3000" dirty="0"/>
              <a:t>District Transport Fees</a:t>
            </a:r>
          </a:p>
          <a:p>
            <a:pPr marL="1355598" lvl="4" indent="-514350">
              <a:lnSpc>
                <a:spcPct val="150000"/>
              </a:lnSpc>
              <a:buAutoNum type="alphaLcParenR"/>
            </a:pPr>
            <a:r>
              <a:rPr lang="en-US" sz="3000" dirty="0"/>
              <a:t>District Fee Schedule</a:t>
            </a:r>
          </a:p>
          <a:p>
            <a:pPr marL="841248" lvl="4" indent="0">
              <a:lnSpc>
                <a:spcPct val="150000"/>
              </a:lnSpc>
              <a:buNone/>
            </a:pPr>
            <a:endParaRPr lang="en-US" sz="3000" dirty="0"/>
          </a:p>
          <a:p>
            <a:pPr marL="742950" indent="-742950">
              <a:lnSpc>
                <a:spcPct val="150000"/>
              </a:lnSpc>
              <a:buFont typeface="+mj-lt"/>
              <a:buAutoNum type="arabicPeriod" startAt="9"/>
            </a:pPr>
            <a:endParaRPr lang="en-US" sz="3600" dirty="0"/>
          </a:p>
        </p:txBody>
      </p:sp>
      <p:sp>
        <p:nvSpPr>
          <p:cNvPr id="5" name="Action Button: Document 4">
            <a:hlinkClick r:id="rId2" action="ppaction://hlinkfile" highlightClick="1"/>
            <a:extLst>
              <a:ext uri="{FF2B5EF4-FFF2-40B4-BE49-F238E27FC236}">
                <a16:creationId xmlns:a16="http://schemas.microsoft.com/office/drawing/2014/main" id="{9264CE32-2FFF-42F2-8D77-A6A81DDB4151}"/>
              </a:ext>
            </a:extLst>
          </p:cNvPr>
          <p:cNvSpPr/>
          <p:nvPr/>
        </p:nvSpPr>
        <p:spPr>
          <a:xfrm>
            <a:off x="5804330" y="3226848"/>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6" name="Action Button: Document 5">
            <a:hlinkClick r:id="rId3" action="ppaction://hlinkfile" highlightClick="1"/>
            <a:extLst>
              <a:ext uri="{FF2B5EF4-FFF2-40B4-BE49-F238E27FC236}">
                <a16:creationId xmlns:a16="http://schemas.microsoft.com/office/drawing/2014/main" id="{C2A99631-2B82-3671-A250-912537D537D8}"/>
              </a:ext>
            </a:extLst>
          </p:cNvPr>
          <p:cNvSpPr/>
          <p:nvPr/>
        </p:nvSpPr>
        <p:spPr>
          <a:xfrm>
            <a:off x="6354613" y="3965923"/>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dirty="0"/>
          </a:p>
        </p:txBody>
      </p:sp>
    </p:spTree>
    <p:extLst>
      <p:ext uri="{BB962C8B-B14F-4D97-AF65-F5344CB8AC3E}">
        <p14:creationId xmlns:p14="http://schemas.microsoft.com/office/powerpoint/2010/main" val="2021867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dirty="0">
                <a:ea typeface="Avenir" charset="0"/>
                <a:cs typeface="Avenir" charset="0"/>
              </a:rPr>
              <a:t>Agenda</a:t>
            </a:r>
          </a:p>
        </p:txBody>
      </p:sp>
      <p:sp>
        <p:nvSpPr>
          <p:cNvPr id="4" name="Content Placeholder 6">
            <a:extLst>
              <a:ext uri="{FF2B5EF4-FFF2-40B4-BE49-F238E27FC236}">
                <a16:creationId xmlns:a16="http://schemas.microsoft.com/office/drawing/2014/main" id="{AEC91285-575C-3CAF-9DD5-4DE2270DED3C}"/>
              </a:ext>
            </a:extLst>
          </p:cNvPr>
          <p:cNvSpPr txBox="1">
            <a:spLocks/>
          </p:cNvSpPr>
          <p:nvPr/>
        </p:nvSpPr>
        <p:spPr>
          <a:xfrm>
            <a:off x="1097280" y="2074334"/>
            <a:ext cx="10058400" cy="4023360"/>
          </a:xfrm>
          <a:prstGeom prst="rect">
            <a:avLst/>
          </a:prstGeom>
        </p:spPr>
        <p:txBody>
          <a:bodyPr vert="horz" lIns="0" tIns="45720" rIns="0" bIns="45720" rtlCol="0">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42950" indent="-742950">
              <a:lnSpc>
                <a:spcPct val="150000"/>
              </a:lnSpc>
              <a:buFont typeface="+mj-lt"/>
              <a:buAutoNum type="arabicPeriod" startAt="10"/>
            </a:pPr>
            <a:r>
              <a:rPr lang="en-US" sz="3600" dirty="0"/>
              <a:t>Regular Agenda</a:t>
            </a:r>
          </a:p>
          <a:p>
            <a:pPr marL="1355598" lvl="4" indent="-514350">
              <a:lnSpc>
                <a:spcPct val="150000"/>
              </a:lnSpc>
              <a:buFont typeface="+mj-lt"/>
              <a:buAutoNum type="alphaLcParenR" startAt="5"/>
            </a:pPr>
            <a:r>
              <a:rPr lang="en-US" sz="3000" dirty="0"/>
              <a:t>Amend Board Policies</a:t>
            </a:r>
          </a:p>
          <a:p>
            <a:pPr marL="1355598" lvl="4" indent="-514350">
              <a:lnSpc>
                <a:spcPct val="150000"/>
              </a:lnSpc>
              <a:buFont typeface="+mj-lt"/>
              <a:buAutoNum type="alphaLcParenR" startAt="5"/>
            </a:pPr>
            <a:r>
              <a:rPr lang="en-US" sz="3000" dirty="0"/>
              <a:t>Meeting of October 11, 2023 between representatives of Brazos Valley GCD, Post Oak Savannah GCD, and Lost Pines GCD to discuss regional impacts of production and possible cooperative work among the districts concerning maintaining the operability of water wells as set out in Section 36.207, Texas Water Code, as amended by HB3059 of the 88</a:t>
            </a:r>
            <a:r>
              <a:rPr lang="en-US" sz="3000" baseline="30000" dirty="0"/>
              <a:t>th</a:t>
            </a:r>
            <a:r>
              <a:rPr lang="en-US" sz="3000" dirty="0"/>
              <a:t> Legislature</a:t>
            </a:r>
          </a:p>
          <a:p>
            <a:pPr marL="841248" lvl="4" indent="0">
              <a:lnSpc>
                <a:spcPct val="150000"/>
              </a:lnSpc>
              <a:buNone/>
            </a:pPr>
            <a:endParaRPr lang="en-US" sz="3000" dirty="0"/>
          </a:p>
          <a:p>
            <a:pPr marL="742950" indent="-742950">
              <a:lnSpc>
                <a:spcPct val="150000"/>
              </a:lnSpc>
              <a:buFont typeface="+mj-lt"/>
              <a:buAutoNum type="arabicPeriod" startAt="9"/>
            </a:pPr>
            <a:endParaRPr lang="en-US" sz="3600" dirty="0"/>
          </a:p>
        </p:txBody>
      </p:sp>
    </p:spTree>
    <p:extLst>
      <p:ext uri="{BB962C8B-B14F-4D97-AF65-F5344CB8AC3E}">
        <p14:creationId xmlns:p14="http://schemas.microsoft.com/office/powerpoint/2010/main" val="2272799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dirty="0">
                <a:ea typeface="Avenir" charset="0"/>
                <a:cs typeface="Avenir" charset="0"/>
              </a:rPr>
              <a:t>Agenda</a:t>
            </a:r>
          </a:p>
        </p:txBody>
      </p:sp>
      <p:sp>
        <p:nvSpPr>
          <p:cNvPr id="4" name="Content Placeholder 6">
            <a:extLst>
              <a:ext uri="{FF2B5EF4-FFF2-40B4-BE49-F238E27FC236}">
                <a16:creationId xmlns:a16="http://schemas.microsoft.com/office/drawing/2014/main" id="{AEC91285-575C-3CAF-9DD5-4DE2270DED3C}"/>
              </a:ext>
            </a:extLst>
          </p:cNvPr>
          <p:cNvSpPr txBox="1">
            <a:spLocks/>
          </p:cNvSpPr>
          <p:nvPr/>
        </p:nvSpPr>
        <p:spPr>
          <a:xfrm>
            <a:off x="1097280" y="2074334"/>
            <a:ext cx="10058400" cy="4023360"/>
          </a:xfrm>
          <a:prstGeom prst="rect">
            <a:avLst/>
          </a:prstGeom>
        </p:spPr>
        <p:txBody>
          <a:bodyPr vert="horz" lIns="0" tIns="45720" rIns="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42950" indent="-742950">
              <a:lnSpc>
                <a:spcPct val="150000"/>
              </a:lnSpc>
              <a:buFont typeface="+mj-lt"/>
              <a:buAutoNum type="arabicPeriod" startAt="10"/>
            </a:pPr>
            <a:r>
              <a:rPr lang="en-US" sz="3600" dirty="0"/>
              <a:t>Regular Agenda</a:t>
            </a:r>
          </a:p>
          <a:p>
            <a:pPr marL="1355598" lvl="4" indent="-514350">
              <a:lnSpc>
                <a:spcPct val="150000"/>
              </a:lnSpc>
              <a:buFont typeface="+mj-lt"/>
              <a:buAutoNum type="alphaLcParenR" startAt="8"/>
            </a:pPr>
            <a:r>
              <a:rPr lang="en-US" sz="3000" dirty="0"/>
              <a:t>Discussion and possible action on Grant criteria and scoring mechanism for 2024 Groundwater Conservation Grants</a:t>
            </a:r>
          </a:p>
          <a:p>
            <a:pPr marL="1355598" lvl="4" indent="-514350">
              <a:lnSpc>
                <a:spcPct val="150000"/>
              </a:lnSpc>
              <a:buFont typeface="+mj-lt"/>
              <a:buAutoNum type="alphaLcParenR" startAt="8"/>
            </a:pPr>
            <a:r>
              <a:rPr lang="en-US" sz="3000" dirty="0"/>
              <a:t>Employment of Jaclyn Wise as Education Coordinator</a:t>
            </a:r>
          </a:p>
          <a:p>
            <a:pPr marL="1355598" lvl="4" indent="-514350">
              <a:lnSpc>
                <a:spcPct val="150000"/>
              </a:lnSpc>
              <a:buFont typeface="+mj-lt"/>
              <a:buAutoNum type="alphaLcParenR" startAt="8"/>
            </a:pPr>
            <a:r>
              <a:rPr lang="en-US" sz="3000" dirty="0"/>
              <a:t>Discussion and possible action authorizing the Advisory Committee to review and publish the District’s Banking, Depository and Investment RFP and from responses received select an entity to be the District’s Banking, Depository and Investments entity as well as secure possible loans that may be needed to assist with payment of the new POSGCD Education Center and offices</a:t>
            </a:r>
          </a:p>
          <a:p>
            <a:pPr marL="742950" indent="-742950">
              <a:lnSpc>
                <a:spcPct val="150000"/>
              </a:lnSpc>
              <a:buFont typeface="+mj-lt"/>
              <a:buAutoNum type="arabicPeriod" startAt="9"/>
            </a:pPr>
            <a:endParaRPr lang="en-US" sz="3600" dirty="0"/>
          </a:p>
        </p:txBody>
      </p:sp>
    </p:spTree>
    <p:extLst>
      <p:ext uri="{BB962C8B-B14F-4D97-AF65-F5344CB8AC3E}">
        <p14:creationId xmlns:p14="http://schemas.microsoft.com/office/powerpoint/2010/main" val="314349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p:txBody>
          <a:bodyPr/>
          <a:lstStyle/>
          <a:p>
            <a:r>
              <a:rPr lang="en-US" dirty="0"/>
              <a:t>Pledge of Allegiance</a:t>
            </a:r>
          </a:p>
          <a:p>
            <a:r>
              <a:rPr lang="en-US" dirty="0"/>
              <a:t>Invocation</a:t>
            </a:r>
          </a:p>
          <a:p>
            <a:r>
              <a:rPr lang="en-US" dirty="0"/>
              <a:t>Call to Order and establish quorum</a:t>
            </a:r>
          </a:p>
          <a:p>
            <a:r>
              <a:rPr lang="en-US" dirty="0"/>
              <a:t>Public Comment</a:t>
            </a:r>
          </a:p>
          <a:p>
            <a:endParaRPr lang="en-US" dirty="0"/>
          </a:p>
        </p:txBody>
      </p:sp>
    </p:spTree>
    <p:extLst>
      <p:ext uri="{BB962C8B-B14F-4D97-AF65-F5344CB8AC3E}">
        <p14:creationId xmlns:p14="http://schemas.microsoft.com/office/powerpoint/2010/main" val="1874805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dirty="0">
                <a:ea typeface="Avenir" charset="0"/>
                <a:cs typeface="Avenir" charset="0"/>
              </a:rPr>
              <a:t>Agenda</a:t>
            </a:r>
          </a:p>
        </p:txBody>
      </p:sp>
      <p:sp>
        <p:nvSpPr>
          <p:cNvPr id="4" name="Content Placeholder 6">
            <a:extLst>
              <a:ext uri="{FF2B5EF4-FFF2-40B4-BE49-F238E27FC236}">
                <a16:creationId xmlns:a16="http://schemas.microsoft.com/office/drawing/2014/main" id="{AEC91285-575C-3CAF-9DD5-4DE2270DED3C}"/>
              </a:ext>
            </a:extLst>
          </p:cNvPr>
          <p:cNvSpPr txBox="1">
            <a:spLocks/>
          </p:cNvSpPr>
          <p:nvPr/>
        </p:nvSpPr>
        <p:spPr>
          <a:xfrm>
            <a:off x="1097280" y="2074334"/>
            <a:ext cx="10058400" cy="4023360"/>
          </a:xfrm>
          <a:prstGeom prst="rect">
            <a:avLst/>
          </a:prstGeom>
        </p:spPr>
        <p:txBody>
          <a:bodyPr vert="horz" lIns="0" tIns="45720" rIns="0" bIns="45720" rtlCol="0">
            <a:normAutofit fontScale="850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42950" indent="-742950">
              <a:lnSpc>
                <a:spcPct val="150000"/>
              </a:lnSpc>
              <a:buFont typeface="+mj-lt"/>
              <a:buAutoNum type="arabicPeriod" startAt="10"/>
            </a:pPr>
            <a:r>
              <a:rPr lang="en-US" sz="3600" dirty="0"/>
              <a:t>Regular Agenda</a:t>
            </a:r>
          </a:p>
          <a:p>
            <a:pPr marL="1355598" lvl="4" indent="-514350">
              <a:lnSpc>
                <a:spcPct val="150000"/>
              </a:lnSpc>
              <a:buFont typeface="+mj-lt"/>
              <a:buAutoNum type="alphaLcParenR" startAt="12"/>
            </a:pPr>
            <a:r>
              <a:rPr lang="en-US" sz="3000" dirty="0"/>
              <a:t>Report from DFC Committee on Compliance with Desired Future Conditions/Protective Drawdown Limits</a:t>
            </a:r>
          </a:p>
          <a:p>
            <a:pPr marL="1355598" lvl="4" indent="-514350">
              <a:lnSpc>
                <a:spcPct val="150000"/>
              </a:lnSpc>
              <a:buFont typeface="+mj-lt"/>
              <a:buAutoNum type="alphaLcParenR" startAt="12"/>
            </a:pPr>
            <a:r>
              <a:rPr lang="en-US" sz="3000" dirty="0"/>
              <a:t>Report from DFC Committee on Guidance Document for drilling wells and eligibility for Groundwater Well Assistance Program (GWAP) and GWAP Annual Needs Assessment (GANA)</a:t>
            </a:r>
            <a:endParaRPr lang="en-US" sz="3600" dirty="0"/>
          </a:p>
        </p:txBody>
      </p:sp>
    </p:spTree>
    <p:extLst>
      <p:ext uri="{BB962C8B-B14F-4D97-AF65-F5344CB8AC3E}">
        <p14:creationId xmlns:p14="http://schemas.microsoft.com/office/powerpoint/2010/main" val="1926351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dirty="0">
                <a:ea typeface="Avenir" charset="0"/>
                <a:cs typeface="Avenir" charset="0"/>
              </a:rPr>
              <a:t>Agenda</a:t>
            </a:r>
          </a:p>
        </p:txBody>
      </p:sp>
      <p:sp>
        <p:nvSpPr>
          <p:cNvPr id="4" name="Content Placeholder 6">
            <a:extLst>
              <a:ext uri="{FF2B5EF4-FFF2-40B4-BE49-F238E27FC236}">
                <a16:creationId xmlns:a16="http://schemas.microsoft.com/office/drawing/2014/main" id="{AEC91285-575C-3CAF-9DD5-4DE2270DED3C}"/>
              </a:ext>
            </a:extLst>
          </p:cNvPr>
          <p:cNvSpPr txBox="1">
            <a:spLocks/>
          </p:cNvSpPr>
          <p:nvPr/>
        </p:nvSpPr>
        <p:spPr>
          <a:xfrm>
            <a:off x="1097280" y="2074334"/>
            <a:ext cx="1005840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742950" indent="-742950">
              <a:lnSpc>
                <a:spcPct val="150000"/>
              </a:lnSpc>
              <a:buFont typeface="+mj-lt"/>
              <a:buAutoNum type="arabicPeriod" startAt="11"/>
            </a:pPr>
            <a:r>
              <a:rPr lang="en-US" sz="3600" dirty="0"/>
              <a:t>Dates, locations, and times of future meetings</a:t>
            </a:r>
          </a:p>
          <a:p>
            <a:pPr marL="742950" indent="-742950">
              <a:lnSpc>
                <a:spcPct val="150000"/>
              </a:lnSpc>
              <a:buFont typeface="+mj-lt"/>
              <a:buAutoNum type="arabicPeriod" startAt="11"/>
            </a:pPr>
            <a:r>
              <a:rPr lang="en-US" sz="3600" dirty="0"/>
              <a:t>Adjourn Board Meeting</a:t>
            </a:r>
          </a:p>
          <a:p>
            <a:pPr marL="742950" indent="-742950">
              <a:lnSpc>
                <a:spcPct val="150000"/>
              </a:lnSpc>
              <a:buFont typeface="+mj-lt"/>
              <a:buAutoNum type="arabicPeriod" startAt="9"/>
            </a:pPr>
            <a:endParaRPr lang="en-US" sz="3600" dirty="0"/>
          </a:p>
        </p:txBody>
      </p:sp>
    </p:spTree>
    <p:extLst>
      <p:ext uri="{BB962C8B-B14F-4D97-AF65-F5344CB8AC3E}">
        <p14:creationId xmlns:p14="http://schemas.microsoft.com/office/powerpoint/2010/main" val="2014319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 name="Group 149"/>
          <p:cNvGrpSpPr/>
          <p:nvPr/>
        </p:nvGrpSpPr>
        <p:grpSpPr>
          <a:xfrm>
            <a:off x="0" y="0"/>
            <a:ext cx="12192000" cy="6897189"/>
            <a:chOff x="0" y="0"/>
            <a:chExt cx="12192000" cy="6897189"/>
          </a:xfrm>
        </p:grpSpPr>
        <p:sp>
          <p:nvSpPr>
            <p:cNvPr id="3" name="Rectangle 2"/>
            <p:cNvSpPr/>
            <p:nvPr/>
          </p:nvSpPr>
          <p:spPr>
            <a:xfrm>
              <a:off x="0" y="0"/>
              <a:ext cx="4976949" cy="37751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976947" y="3216665"/>
              <a:ext cx="7215053"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01741" y="152989"/>
              <a:ext cx="4460945" cy="280850"/>
              <a:chOff x="117582" y="96883"/>
              <a:chExt cx="4460945" cy="280850"/>
            </a:xfrm>
          </p:grpSpPr>
          <p:sp>
            <p:nvSpPr>
              <p:cNvPr id="10" name="5-Point Star 9"/>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5-Point Star 12"/>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5-Point Star 13"/>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5-Point Star 14"/>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201741" y="900837"/>
              <a:ext cx="4460945" cy="280850"/>
              <a:chOff x="117582" y="96883"/>
              <a:chExt cx="4460945" cy="280850"/>
            </a:xfrm>
          </p:grpSpPr>
          <p:sp>
            <p:nvSpPr>
              <p:cNvPr id="18" name="5-Point Star 17"/>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5-Point Star 18"/>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5-Point Star 19"/>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5-Point Star 20"/>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5-Point Star 21"/>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5-Point Star 22"/>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201741" y="1633446"/>
              <a:ext cx="4460945" cy="280850"/>
              <a:chOff x="117582" y="96883"/>
              <a:chExt cx="4460945" cy="280850"/>
            </a:xfrm>
          </p:grpSpPr>
          <p:sp>
            <p:nvSpPr>
              <p:cNvPr id="25" name="5-Point Star 24"/>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5-Point Star 25"/>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5-Point Star 26"/>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5-Point Star 27"/>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5-Point Star 28"/>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5-Point Star 29"/>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195224" y="2366055"/>
              <a:ext cx="4460945" cy="280850"/>
              <a:chOff x="117582" y="96883"/>
              <a:chExt cx="4460945" cy="280850"/>
            </a:xfrm>
          </p:grpSpPr>
          <p:sp>
            <p:nvSpPr>
              <p:cNvPr id="32" name="5-Point Star 31"/>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5-Point Star 32"/>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5-Point Star 33"/>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5-Point Star 34"/>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5-Point Star 35"/>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5-Point Star 36"/>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195224" y="3187341"/>
              <a:ext cx="4460945" cy="280850"/>
              <a:chOff x="117582" y="96883"/>
              <a:chExt cx="4460945" cy="280850"/>
            </a:xfrm>
          </p:grpSpPr>
          <p:sp>
            <p:nvSpPr>
              <p:cNvPr id="39" name="5-Point Star 38"/>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5-Point Star 39"/>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5-Point Star 40"/>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5-Point Star 41"/>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5-Point Star 42"/>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5-Point Star 43"/>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613233" y="541066"/>
              <a:ext cx="3624926" cy="280850"/>
              <a:chOff x="117582" y="96883"/>
              <a:chExt cx="3624926" cy="280850"/>
            </a:xfrm>
          </p:grpSpPr>
          <p:sp>
            <p:nvSpPr>
              <p:cNvPr id="46" name="5-Point Star 45"/>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5-Point Star 46"/>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5-Point Star 47"/>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5-Point Star 48"/>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5-Point Star 49"/>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613256" y="1305786"/>
              <a:ext cx="3624926" cy="280850"/>
              <a:chOff x="117582" y="96883"/>
              <a:chExt cx="3624926" cy="280850"/>
            </a:xfrm>
          </p:grpSpPr>
          <p:sp>
            <p:nvSpPr>
              <p:cNvPr id="53" name="5-Point Star 52"/>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5-Point Star 53"/>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5-Point Star 54"/>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5-Point Star 55"/>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5-Point Star 56"/>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p:nvGrpSpPr>
          <p:grpSpPr>
            <a:xfrm>
              <a:off x="626319" y="1999206"/>
              <a:ext cx="3624926" cy="280850"/>
              <a:chOff x="117582" y="96883"/>
              <a:chExt cx="3624926" cy="280850"/>
            </a:xfrm>
          </p:grpSpPr>
          <p:sp>
            <p:nvSpPr>
              <p:cNvPr id="59" name="5-Point Star 58"/>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5-Point Star 59"/>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5-Point Star 60"/>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5-Point Star 61"/>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5-Point Star 62"/>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613233" y="2773682"/>
              <a:ext cx="3624926" cy="280850"/>
              <a:chOff x="117582" y="123009"/>
              <a:chExt cx="3624926" cy="280850"/>
            </a:xfrm>
          </p:grpSpPr>
          <p:sp>
            <p:nvSpPr>
              <p:cNvPr id="65" name="5-Point Star 64"/>
              <p:cNvSpPr/>
              <p:nvPr/>
            </p:nvSpPr>
            <p:spPr>
              <a:xfrm>
                <a:off x="117582"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5-Point Star 65"/>
              <p:cNvSpPr/>
              <p:nvPr/>
            </p:nvSpPr>
            <p:spPr>
              <a:xfrm>
                <a:off x="953601"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5-Point Star 66"/>
              <p:cNvSpPr/>
              <p:nvPr/>
            </p:nvSpPr>
            <p:spPr>
              <a:xfrm>
                <a:off x="1789620"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5-Point Star 67"/>
              <p:cNvSpPr/>
              <p:nvPr/>
            </p:nvSpPr>
            <p:spPr>
              <a:xfrm>
                <a:off x="2625639"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5-Point Star 68"/>
              <p:cNvSpPr/>
              <p:nvPr/>
            </p:nvSpPr>
            <p:spPr>
              <a:xfrm>
                <a:off x="3461658"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Rectangle 69"/>
            <p:cNvSpPr/>
            <p:nvPr/>
          </p:nvSpPr>
          <p:spPr>
            <a:xfrm>
              <a:off x="4976944" y="2141157"/>
              <a:ext cx="7215053"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976943" y="1044902"/>
              <a:ext cx="7215053"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4976943" y="0"/>
              <a:ext cx="7215053" cy="5071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0" y="4281415"/>
              <a:ext cx="12191996"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0" y="5349239"/>
              <a:ext cx="12191996" cy="54211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0" y="6338688"/>
              <a:ext cx="12191996"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p:cNvGrpSpPr/>
          <p:nvPr/>
        </p:nvGrpSpPr>
        <p:grpSpPr>
          <a:xfrm>
            <a:off x="1230084" y="1008190"/>
            <a:ext cx="9731828" cy="4885509"/>
            <a:chOff x="1230087" y="1031966"/>
            <a:chExt cx="9731828" cy="4885509"/>
          </a:xfrm>
        </p:grpSpPr>
        <p:sp>
          <p:nvSpPr>
            <p:cNvPr id="79" name="Rectangle 78"/>
            <p:cNvSpPr/>
            <p:nvPr/>
          </p:nvSpPr>
          <p:spPr>
            <a:xfrm>
              <a:off x="1230087" y="1031966"/>
              <a:ext cx="9731828" cy="4885509"/>
            </a:xfrm>
            <a:prstGeom prst="rect">
              <a:avLst/>
            </a:prstGeom>
            <a:solidFill>
              <a:schemeClr val="bg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1230087" y="1243923"/>
              <a:ext cx="9731828" cy="4647426"/>
            </a:xfrm>
            <a:prstGeom prst="rect">
              <a:avLst/>
            </a:prstGeom>
            <a:noFill/>
            <a:effectLst>
              <a:outerShdw blurRad="50800" dist="50800" dir="2400000" algn="ctr" rotWithShape="0">
                <a:srgbClr val="000000">
                  <a:alpha val="68000"/>
                </a:srgbClr>
              </a:outerShdw>
            </a:effectLst>
          </p:spPr>
          <p:txBody>
            <a:bodyPr wrap="square" rtlCol="0">
              <a:spAutoFit/>
            </a:bodyPr>
            <a:lstStyle/>
            <a:p>
              <a:pPr algn="ctr"/>
              <a:r>
                <a:rPr lang="en-US" sz="6000" dirty="0">
                  <a:solidFill>
                    <a:schemeClr val="bg1"/>
                  </a:solidFill>
                  <a:latin typeface="Avenir Medium" charset="0"/>
                  <a:ea typeface="Avenir Medium" charset="0"/>
                  <a:cs typeface="Avenir Medium" charset="0"/>
                </a:rPr>
                <a:t>The Pledge of Allegiance</a:t>
              </a:r>
            </a:p>
            <a:p>
              <a:pPr algn="ctr"/>
              <a:endParaRPr lang="en-US" sz="3600" dirty="0">
                <a:latin typeface="Avenir Medium" charset="0"/>
                <a:ea typeface="Avenir Medium" charset="0"/>
                <a:cs typeface="Avenir Medium" charset="0"/>
              </a:endParaRPr>
            </a:p>
            <a:p>
              <a:pPr algn="ctr"/>
              <a:r>
                <a:rPr lang="en-US" sz="4000" dirty="0">
                  <a:solidFill>
                    <a:schemeClr val="bg1"/>
                  </a:solidFill>
                  <a:latin typeface="Avenir Medium" charset="0"/>
                  <a:ea typeface="Avenir Medium" charset="0"/>
                  <a:cs typeface="Avenir Medium" charset="0"/>
                </a:rPr>
                <a:t>I pledge allegiance to the flag of the United States of America and to the republic for which it stands, one nation under God, indivisible, with liberty and justice for all.</a:t>
              </a:r>
            </a:p>
          </p:txBody>
        </p:sp>
      </p:grpSp>
    </p:spTree>
    <p:extLst>
      <p:ext uri="{BB962C8B-B14F-4D97-AF65-F5344CB8AC3E}">
        <p14:creationId xmlns:p14="http://schemas.microsoft.com/office/powerpoint/2010/main" val="386224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336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336869" y="3317965"/>
            <a:ext cx="7855131" cy="354003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5-Point Star 3"/>
          <p:cNvSpPr/>
          <p:nvPr/>
        </p:nvSpPr>
        <p:spPr>
          <a:xfrm>
            <a:off x="738052" y="1770018"/>
            <a:ext cx="2860765" cy="286076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30087" y="986246"/>
            <a:ext cx="9731828" cy="4885509"/>
          </a:xfrm>
          <a:prstGeom prst="rect">
            <a:avLst/>
          </a:prstGeom>
          <a:solidFill>
            <a:schemeClr val="bg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230087" y="1201783"/>
            <a:ext cx="9731828" cy="3662541"/>
          </a:xfrm>
          <a:prstGeom prst="rect">
            <a:avLst/>
          </a:prstGeom>
          <a:noFill/>
          <a:effectLst>
            <a:outerShdw blurRad="50800" dist="50800" dir="2400000" algn="ctr" rotWithShape="0">
              <a:srgbClr val="000000">
                <a:alpha val="68000"/>
              </a:srgbClr>
            </a:outerShdw>
          </a:effectLst>
        </p:spPr>
        <p:txBody>
          <a:bodyPr wrap="square" rtlCol="0">
            <a:spAutoFit/>
          </a:bodyPr>
          <a:lstStyle/>
          <a:p>
            <a:pPr algn="ctr"/>
            <a:r>
              <a:rPr lang="en-US" sz="6000" dirty="0">
                <a:solidFill>
                  <a:schemeClr val="bg1"/>
                </a:solidFill>
                <a:latin typeface="Avenir Medium" charset="0"/>
                <a:ea typeface="Avenir Medium" charset="0"/>
                <a:cs typeface="Avenir Medium" charset="0"/>
              </a:rPr>
              <a:t>Texas Pledge of Allegiance</a:t>
            </a:r>
          </a:p>
          <a:p>
            <a:pPr algn="ctr"/>
            <a:endParaRPr lang="en-US" sz="3600" dirty="0">
              <a:solidFill>
                <a:schemeClr val="bg1"/>
              </a:solidFill>
              <a:latin typeface="Avenir Medium" charset="0"/>
              <a:ea typeface="Avenir Medium" charset="0"/>
              <a:cs typeface="Avenir Medium" charset="0"/>
            </a:endParaRPr>
          </a:p>
          <a:p>
            <a:pPr algn="ctr"/>
            <a:r>
              <a:rPr lang="en-US" sz="4400" dirty="0">
                <a:solidFill>
                  <a:schemeClr val="bg1"/>
                </a:solidFill>
                <a:latin typeface="Avenir Medium" charset="0"/>
                <a:ea typeface="Avenir Medium" charset="0"/>
                <a:cs typeface="Avenir Medium" charset="0"/>
              </a:rPr>
              <a:t>Honor the Texas flag; I pledge allegiance to thee, Texas, one state under God, one and indivisible.</a:t>
            </a:r>
          </a:p>
        </p:txBody>
      </p:sp>
    </p:spTree>
    <p:extLst>
      <p:ext uri="{BB962C8B-B14F-4D97-AF65-F5344CB8AC3E}">
        <p14:creationId xmlns:p14="http://schemas.microsoft.com/office/powerpoint/2010/main" val="1741882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p:txBody>
          <a:bodyPr/>
          <a:lstStyle/>
          <a:p>
            <a:r>
              <a:rPr lang="en-US" dirty="0"/>
              <a:t>Pledge of Allegiance</a:t>
            </a:r>
          </a:p>
          <a:p>
            <a:r>
              <a:rPr lang="en-US" dirty="0"/>
              <a:t>Invocation</a:t>
            </a:r>
          </a:p>
          <a:p>
            <a:r>
              <a:rPr lang="en-US" dirty="0"/>
              <a:t>Call to Order and establish quorum</a:t>
            </a:r>
          </a:p>
          <a:p>
            <a:r>
              <a:rPr lang="en-US" dirty="0"/>
              <a:t>Public Comment</a:t>
            </a:r>
          </a:p>
          <a:p>
            <a:endParaRPr lang="en-US" dirty="0"/>
          </a:p>
        </p:txBody>
      </p:sp>
    </p:spTree>
    <p:extLst>
      <p:ext uri="{BB962C8B-B14F-4D97-AF65-F5344CB8AC3E}">
        <p14:creationId xmlns:p14="http://schemas.microsoft.com/office/powerpoint/2010/main" val="2312210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6" name="Content Placeholder 2">
            <a:extLst>
              <a:ext uri="{FF2B5EF4-FFF2-40B4-BE49-F238E27FC236}">
                <a16:creationId xmlns:a16="http://schemas.microsoft.com/office/drawing/2014/main" id="{D5B41E5F-CCDE-9D53-DC31-A6A7472D8847}"/>
              </a:ext>
            </a:extLst>
          </p:cNvPr>
          <p:cNvSpPr txBox="1">
            <a:spLocks/>
          </p:cNvSpPr>
          <p:nvPr/>
        </p:nvSpPr>
        <p:spPr>
          <a:xfrm>
            <a:off x="1665962" y="2222500"/>
            <a:ext cx="9489718" cy="3633893"/>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5"/>
            </a:pPr>
            <a:r>
              <a:rPr lang="en-US" dirty="0"/>
              <a:t>Public Hearing on District 2024 </a:t>
            </a:r>
            <a:r>
              <a:rPr lang="en-US" dirty="0">
                <a:hlinkClick r:id="rId2">
                  <a:extLst>
                    <a:ext uri="{A12FA001-AC4F-418D-AE19-62706E023703}">
                      <ahyp:hlinkClr xmlns:ahyp="http://schemas.microsoft.com/office/drawing/2018/hyperlinkcolor" val="tx"/>
                    </a:ext>
                  </a:extLst>
                </a:hlinkClick>
              </a:rPr>
              <a:t>Budget</a:t>
            </a:r>
            <a:r>
              <a:rPr lang="en-US" dirty="0"/>
              <a:t> </a:t>
            </a:r>
          </a:p>
          <a:p>
            <a:pPr>
              <a:buFont typeface="+mj-lt"/>
              <a:buAutoNum type="arabicPeriod" startAt="5"/>
            </a:pPr>
            <a:r>
              <a:rPr lang="en-US" dirty="0"/>
              <a:t>Public Hearing on District Production </a:t>
            </a:r>
            <a:r>
              <a:rPr lang="en-US" dirty="0">
                <a:hlinkClick r:id="rId3">
                  <a:extLst>
                    <a:ext uri="{A12FA001-AC4F-418D-AE19-62706E023703}">
                      <ahyp:hlinkClr xmlns:ahyp="http://schemas.microsoft.com/office/drawing/2018/hyperlinkcolor" val="tx"/>
                    </a:ext>
                  </a:extLst>
                </a:hlinkClick>
              </a:rPr>
              <a:t>Fees</a:t>
            </a:r>
            <a:endParaRPr lang="en-US" dirty="0"/>
          </a:p>
          <a:p>
            <a:pPr>
              <a:buFont typeface="+mj-lt"/>
              <a:buAutoNum type="arabicPeriod" startAt="5"/>
            </a:pPr>
            <a:r>
              <a:rPr lang="en-US" dirty="0"/>
              <a:t>Public Hearing on District Transport Fees</a:t>
            </a:r>
          </a:p>
          <a:p>
            <a:pPr>
              <a:buFont typeface="+mj-lt"/>
              <a:buAutoNum type="arabicPeriod" startAt="5"/>
            </a:pPr>
            <a:r>
              <a:rPr lang="en-US" dirty="0"/>
              <a:t>Public Hearing on District Fee Schedule</a:t>
            </a:r>
          </a:p>
          <a:p>
            <a:pPr>
              <a:buFont typeface="+mj-lt"/>
              <a:buAutoNum type="arabicPeriod" startAt="5"/>
            </a:pPr>
            <a:endParaRPr lang="en-US" dirty="0"/>
          </a:p>
          <a:p>
            <a:pPr>
              <a:buFont typeface="+mj-lt"/>
              <a:buAutoNum type="arabicPeriod" startAt="5"/>
            </a:pPr>
            <a:endParaRPr lang="en-US" dirty="0"/>
          </a:p>
        </p:txBody>
      </p:sp>
      <p:sp>
        <p:nvSpPr>
          <p:cNvPr id="3" name="Action Button: Document 2">
            <a:hlinkClick r:id="rId4" action="ppaction://hlinkfile" highlightClick="1"/>
            <a:extLst>
              <a:ext uri="{FF2B5EF4-FFF2-40B4-BE49-F238E27FC236}">
                <a16:creationId xmlns:a16="http://schemas.microsoft.com/office/drawing/2014/main" id="{327B7A54-32D8-8C96-339F-3008BD154D78}"/>
              </a:ext>
            </a:extLst>
          </p:cNvPr>
          <p:cNvSpPr/>
          <p:nvPr/>
        </p:nvSpPr>
        <p:spPr>
          <a:xfrm>
            <a:off x="8745415" y="2286143"/>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4" name="Action Button: Document 3">
            <a:hlinkClick r:id="rId5" action="ppaction://hlinkfile" highlightClick="1"/>
            <a:extLst>
              <a:ext uri="{FF2B5EF4-FFF2-40B4-BE49-F238E27FC236}">
                <a16:creationId xmlns:a16="http://schemas.microsoft.com/office/drawing/2014/main" id="{251D31BD-B6E5-40F0-1AAA-C29B4FACB4F5}"/>
              </a:ext>
            </a:extLst>
          </p:cNvPr>
          <p:cNvSpPr/>
          <p:nvPr/>
        </p:nvSpPr>
        <p:spPr>
          <a:xfrm>
            <a:off x="9243646" y="3226848"/>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5" name="Action Button: Document 4">
            <a:hlinkClick r:id="rId6" action="ppaction://hlinkfile" highlightClick="1"/>
            <a:extLst>
              <a:ext uri="{FF2B5EF4-FFF2-40B4-BE49-F238E27FC236}">
                <a16:creationId xmlns:a16="http://schemas.microsoft.com/office/drawing/2014/main" id="{4E58A0F5-48F5-3C3B-AB26-0C23E12DF0B8}"/>
              </a:ext>
            </a:extLst>
          </p:cNvPr>
          <p:cNvSpPr/>
          <p:nvPr/>
        </p:nvSpPr>
        <p:spPr>
          <a:xfrm>
            <a:off x="9243646" y="2286143"/>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2833504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6" name="Content Placeholder 2">
            <a:extLst>
              <a:ext uri="{FF2B5EF4-FFF2-40B4-BE49-F238E27FC236}">
                <a16:creationId xmlns:a16="http://schemas.microsoft.com/office/drawing/2014/main" id="{D5B41E5F-CCDE-9D53-DC31-A6A7472D8847}"/>
              </a:ext>
            </a:extLst>
          </p:cNvPr>
          <p:cNvSpPr txBox="1">
            <a:spLocks/>
          </p:cNvSpPr>
          <p:nvPr/>
        </p:nvSpPr>
        <p:spPr>
          <a:xfrm>
            <a:off x="1665962" y="2222500"/>
            <a:ext cx="9489718" cy="3633893"/>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r>
              <a:rPr lang="en-US" dirty="0"/>
              <a:t>Minutes of October 10, 2023 </a:t>
            </a:r>
            <a:r>
              <a:rPr lang="en-US"/>
              <a:t>Board Meeting </a:t>
            </a:r>
            <a:endParaRPr lang="en-US" dirty="0"/>
          </a:p>
          <a:p>
            <a:pPr lvl="1"/>
            <a:r>
              <a:rPr lang="en-US" dirty="0"/>
              <a:t>Adoption of Resolution authorizing Investment Officers to manage, withdraw, or transfer District funds </a:t>
            </a:r>
          </a:p>
          <a:p>
            <a:pPr>
              <a:buFont typeface="+mj-lt"/>
              <a:buAutoNum type="arabicPeriod" startAt="9"/>
            </a:pPr>
            <a:endParaRPr lang="en-US" dirty="0"/>
          </a:p>
        </p:txBody>
      </p:sp>
      <p:sp>
        <p:nvSpPr>
          <p:cNvPr id="3" name="Action Button: Document 2">
            <a:hlinkClick r:id="rId2" action="ppaction://hlinkfile" highlightClick="1"/>
            <a:extLst>
              <a:ext uri="{FF2B5EF4-FFF2-40B4-BE49-F238E27FC236}">
                <a16:creationId xmlns:a16="http://schemas.microsoft.com/office/drawing/2014/main" id="{16BE1572-AB6C-5B9C-CB30-618EDE90C779}"/>
              </a:ext>
            </a:extLst>
          </p:cNvPr>
          <p:cNvSpPr/>
          <p:nvPr/>
        </p:nvSpPr>
        <p:spPr>
          <a:xfrm>
            <a:off x="9947030" y="3150648"/>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4" name="Action Button: Document 3">
            <a:hlinkClick r:id="rId3" action="ppaction://hlinkfile" highlightClick="1"/>
            <a:extLst>
              <a:ext uri="{FF2B5EF4-FFF2-40B4-BE49-F238E27FC236}">
                <a16:creationId xmlns:a16="http://schemas.microsoft.com/office/drawing/2014/main" id="{307DBB55-9BDF-8872-EDA2-70CA3BE7BF82}"/>
              </a:ext>
            </a:extLst>
          </p:cNvPr>
          <p:cNvSpPr/>
          <p:nvPr/>
        </p:nvSpPr>
        <p:spPr>
          <a:xfrm>
            <a:off x="3464168" y="5049786"/>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dirty="0"/>
          </a:p>
        </p:txBody>
      </p:sp>
    </p:spTree>
    <p:extLst>
      <p:ext uri="{BB962C8B-B14F-4D97-AF65-F5344CB8AC3E}">
        <p14:creationId xmlns:p14="http://schemas.microsoft.com/office/powerpoint/2010/main" val="124276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6" name="Content Placeholder 2">
            <a:extLst>
              <a:ext uri="{FF2B5EF4-FFF2-40B4-BE49-F238E27FC236}">
                <a16:creationId xmlns:a16="http://schemas.microsoft.com/office/drawing/2014/main" id="{D5B41E5F-CCDE-9D53-DC31-A6A7472D8847}"/>
              </a:ext>
            </a:extLst>
          </p:cNvPr>
          <p:cNvSpPr txBox="1">
            <a:spLocks/>
          </p:cNvSpPr>
          <p:nvPr/>
        </p:nvSpPr>
        <p:spPr>
          <a:xfrm>
            <a:off x="1665962" y="2222500"/>
            <a:ext cx="9489718" cy="3633893"/>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3"/>
            </a:pPr>
            <a:r>
              <a:rPr lang="en-US" dirty="0"/>
              <a:t>Set District Holiday Schedule to close District Offices from December 25-26, 2023</a:t>
            </a:r>
          </a:p>
          <a:p>
            <a:pPr lvl="1">
              <a:buFont typeface="+mj-lt"/>
              <a:buAutoNum type="alphaLcParenR" startAt="3"/>
            </a:pPr>
            <a:r>
              <a:rPr lang="en-US" dirty="0"/>
              <a:t>Completion of Employee Annual Evaluations</a:t>
            </a:r>
          </a:p>
        </p:txBody>
      </p:sp>
    </p:spTree>
    <p:extLst>
      <p:ext uri="{BB962C8B-B14F-4D97-AF65-F5344CB8AC3E}">
        <p14:creationId xmlns:p14="http://schemas.microsoft.com/office/powerpoint/2010/main" val="2386853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6" name="Content Placeholder 2">
            <a:extLst>
              <a:ext uri="{FF2B5EF4-FFF2-40B4-BE49-F238E27FC236}">
                <a16:creationId xmlns:a16="http://schemas.microsoft.com/office/drawing/2014/main" id="{D5B41E5F-CCDE-9D53-DC31-A6A7472D8847}"/>
              </a:ext>
            </a:extLst>
          </p:cNvPr>
          <p:cNvSpPr txBox="1">
            <a:spLocks/>
          </p:cNvSpPr>
          <p:nvPr/>
        </p:nvSpPr>
        <p:spPr>
          <a:xfrm>
            <a:off x="1665962" y="2222500"/>
            <a:ext cx="9489718" cy="3633893"/>
          </a:xfrm>
          <a:prstGeom prst="rect">
            <a:avLst/>
          </a:prstGeom>
        </p:spPr>
        <p:txBody>
          <a:bodyPr vert="horz" lIns="0" tIns="45720" rIns="0" bIns="45720" rtlCol="0">
            <a:normAutofit/>
          </a:bodyPr>
          <a:lst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mj-lt"/>
              <a:buAutoNum type="arabicPeriod" startAt="9"/>
            </a:pPr>
            <a:r>
              <a:rPr lang="en-US" u="sng" dirty="0"/>
              <a:t>Consent Agenda</a:t>
            </a:r>
          </a:p>
          <a:p>
            <a:pPr lvl="1">
              <a:buFont typeface="+mj-lt"/>
              <a:buAutoNum type="alphaLcParenR" startAt="5"/>
            </a:pPr>
            <a:r>
              <a:rPr lang="en-US" dirty="0"/>
              <a:t>Update on Aquifer Conservancy Program (ACP) enrollments and amendments to terms </a:t>
            </a:r>
          </a:p>
          <a:p>
            <a:pPr lvl="1">
              <a:buFont typeface="+mj-lt"/>
              <a:buAutoNum type="alphaLcParenR" startAt="5"/>
            </a:pPr>
            <a:r>
              <a:rPr lang="en-US" dirty="0"/>
              <a:t>Water Well Monitoring Update: Number of wells and frequency of measurements </a:t>
            </a:r>
          </a:p>
          <a:p>
            <a:pPr lvl="1">
              <a:buFont typeface="+mj-lt"/>
              <a:buAutoNum type="alphaLcParenR" startAt="5"/>
            </a:pPr>
            <a:endParaRPr lang="en-US" dirty="0"/>
          </a:p>
        </p:txBody>
      </p:sp>
      <p:sp>
        <p:nvSpPr>
          <p:cNvPr id="3" name="Action Button: Document 2">
            <a:hlinkClick r:id="rId2" action="ppaction://hlinkfile" highlightClick="1"/>
            <a:extLst>
              <a:ext uri="{FF2B5EF4-FFF2-40B4-BE49-F238E27FC236}">
                <a16:creationId xmlns:a16="http://schemas.microsoft.com/office/drawing/2014/main" id="{F6B1A3A2-4DD7-F20D-9C1A-3AF5DA9D8FD2}"/>
              </a:ext>
            </a:extLst>
          </p:cNvPr>
          <p:cNvSpPr/>
          <p:nvPr/>
        </p:nvSpPr>
        <p:spPr>
          <a:xfrm>
            <a:off x="9026769" y="3742663"/>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4" name="Action Button: Document 3">
            <a:hlinkClick r:id="rId3" action="ppaction://hlinkfile" highlightClick="1"/>
            <a:extLst>
              <a:ext uri="{FF2B5EF4-FFF2-40B4-BE49-F238E27FC236}">
                <a16:creationId xmlns:a16="http://schemas.microsoft.com/office/drawing/2014/main" id="{504314AF-93D9-F7F0-B6D2-8A2FA364262A}"/>
              </a:ext>
            </a:extLst>
          </p:cNvPr>
          <p:cNvSpPr/>
          <p:nvPr/>
        </p:nvSpPr>
        <p:spPr>
          <a:xfrm>
            <a:off x="7256584" y="5038064"/>
            <a:ext cx="291670" cy="404303"/>
          </a:xfrm>
          <a:prstGeom prst="actionButtonDocumen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77298087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692</Words>
  <Application>Microsoft Office PowerPoint</Application>
  <PresentationFormat>Widescreen</PresentationFormat>
  <Paragraphs>90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Avenir</vt:lpstr>
      <vt:lpstr>Avenir Medium</vt:lpstr>
      <vt:lpstr>Calibri</vt:lpstr>
      <vt:lpstr>Calibri Light</vt:lpstr>
      <vt:lpstr>Minion Pro</vt:lpstr>
      <vt:lpstr>Retrospect</vt:lpstr>
      <vt:lpstr>Public Hearing &amp; Board Meeting</vt:lpstr>
      <vt:lpstr>Agenda</vt:lpstr>
      <vt:lpstr>PowerPoint Presentation</vt:lpstr>
      <vt:lpstr>PowerPoint Presentation</vt:lpstr>
      <vt:lpstr>Agenda</vt:lpstr>
      <vt:lpstr>Agenda</vt:lpstr>
      <vt:lpstr>Agenda</vt:lpstr>
      <vt:lpstr>Agenda</vt:lpstr>
      <vt:lpstr>Agenda</vt:lpstr>
      <vt:lpstr>Agenda</vt:lpstr>
      <vt:lpstr>Agenda</vt:lpstr>
      <vt:lpstr>Agenda</vt:lpstr>
      <vt:lpstr>Agenda</vt:lpstr>
      <vt:lpstr>Agenda</vt:lpstr>
      <vt:lpstr>Agenda</vt:lpstr>
      <vt:lpstr>Agenda</vt:lpstr>
      <vt:lpstr>Agenda</vt:lpstr>
      <vt:lpstr>Agenda</vt:lpstr>
      <vt:lpstr>Agenda</vt:lpstr>
      <vt:lpstr>Agenda</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2023-11-16T14:04:31Z</dcterms:created>
  <dcterms:modified xsi:type="dcterms:W3CDTF">2023-11-28T17:36:41Z</dcterms:modified>
</cp:coreProperties>
</file>