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8" r:id="rId1"/>
  </p:sldMasterIdLst>
  <p:notesMasterIdLst>
    <p:notesMasterId r:id="rId10"/>
  </p:notesMasterIdLst>
  <p:sldIdLst>
    <p:sldId id="374" r:id="rId2"/>
    <p:sldId id="430" r:id="rId3"/>
    <p:sldId id="483" r:id="rId4"/>
    <p:sldId id="484" r:id="rId5"/>
    <p:sldId id="492" r:id="rId6"/>
    <p:sldId id="514" r:id="rId7"/>
    <p:sldId id="515" r:id="rId8"/>
    <p:sldId id="4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10DB"/>
    <a:srgbClr val="0B13EC"/>
    <a:srgbClr val="F8E502"/>
    <a:srgbClr val="040B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1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" y="117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B28EA-DDD2-4659-8121-7DBE059C3DBF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D39B5-4070-4A32-AA6D-1B61E3F42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50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4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5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91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0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5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4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6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1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55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ttps/posgcd.org/wp-content/uploads/2023/11/Draft-DFC-Committee-Minutes-10.10.2023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79F603-B669-4AD6-82F9-E09F76165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br>
              <a:rPr lang="en-US" b="1">
                <a:latin typeface="Avenir" charset="0"/>
                <a:ea typeface="Avenir" charset="0"/>
                <a:cs typeface="Avenir" charset="0"/>
              </a:rPr>
            </a:br>
            <a:r>
              <a:rPr lang="en-US" b="1">
                <a:latin typeface="Minion Pro" panose="02040703060306020203" pitchFamily="18" charset="0"/>
                <a:ea typeface="Avenir" charset="0"/>
                <a:cs typeface="Avenir" charset="0"/>
              </a:rPr>
              <a:t>DFC Committee</a:t>
            </a:r>
            <a:endParaRPr lang="en-US" b="1" dirty="0">
              <a:latin typeface="Minion Pro" panose="02040703060306020203" pitchFamily="18" charset="0"/>
              <a:ea typeface="Avenir" charset="0"/>
              <a:cs typeface="Avenir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9754" y="4545536"/>
            <a:ext cx="6269347" cy="123861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Minion Pro" panose="02040703060306020203" pitchFamily="18" charset="0"/>
                <a:ea typeface="Avenir Book" charset="0"/>
                <a:cs typeface="Avenir Book" charset="0"/>
              </a:rPr>
              <a:t>Post oak savannah GCD</a:t>
            </a:r>
          </a:p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Minion Pro" panose="02040703060306020203" pitchFamily="18" charset="0"/>
                <a:ea typeface="Avenir Book" charset="0"/>
                <a:cs typeface="Avenir Book" charset="0"/>
              </a:rPr>
              <a:t>November 28,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BFD994-C2DC-4E7D-9411-C7FF7813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C0D1FC6-352C-4C7D-825F-C4E2F6A80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1AFC2C-CD98-4478-AB71-1A864026D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8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Minion Pro" panose="02040703060306020203" pitchFamily="18" charset="0"/>
                <a:ea typeface="Avenir" charset="0"/>
                <a:cs typeface="Avenir" charset="0"/>
              </a:rPr>
              <a:t>Agenda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67CE8FE-C550-1D06-AA8C-A5310ED17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/>
              <a:t>Invocation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/>
              <a:t>Pledge of Allegiance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82910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roup 149"/>
          <p:cNvGrpSpPr/>
          <p:nvPr/>
        </p:nvGrpSpPr>
        <p:grpSpPr>
          <a:xfrm>
            <a:off x="0" y="0"/>
            <a:ext cx="12192000" cy="6897189"/>
            <a:chOff x="0" y="0"/>
            <a:chExt cx="12192000" cy="6897189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4976949" cy="37751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76947" y="3216665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01741" y="152989"/>
              <a:ext cx="4460945" cy="280850"/>
              <a:chOff x="117582" y="96883"/>
              <a:chExt cx="4460945" cy="280850"/>
            </a:xfrm>
          </p:grpSpPr>
          <p:sp>
            <p:nvSpPr>
              <p:cNvPr id="10" name="5-Point Star 9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5-Point Star 11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201741" y="900837"/>
              <a:ext cx="4460945" cy="280850"/>
              <a:chOff x="117582" y="96883"/>
              <a:chExt cx="4460945" cy="280850"/>
            </a:xfrm>
          </p:grpSpPr>
          <p:sp>
            <p:nvSpPr>
              <p:cNvPr id="18" name="5-Point Star 17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5-Point Star 18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5-Point Star 19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5-Point Star 20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5-Point Star 21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5-Point Star 22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01741" y="1633446"/>
              <a:ext cx="4460945" cy="280850"/>
              <a:chOff x="117582" y="96883"/>
              <a:chExt cx="4460945" cy="280850"/>
            </a:xfrm>
          </p:grpSpPr>
          <p:sp>
            <p:nvSpPr>
              <p:cNvPr id="25" name="5-Point Star 24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5-Point Star 25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5-Point Star 26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5-Point Star 27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5-Point Star 28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5-Point Star 29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95224" y="2366055"/>
              <a:ext cx="4460945" cy="280850"/>
              <a:chOff x="117582" y="96883"/>
              <a:chExt cx="4460945" cy="280850"/>
            </a:xfrm>
          </p:grpSpPr>
          <p:sp>
            <p:nvSpPr>
              <p:cNvPr id="32" name="5-Point Star 31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5-Point Star 32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5-Point Star 33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5-Point Star 34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5-Point Star 35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5-Point Star 36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95224" y="3187341"/>
              <a:ext cx="4460945" cy="280850"/>
              <a:chOff x="117582" y="96883"/>
              <a:chExt cx="4460945" cy="280850"/>
            </a:xfrm>
          </p:grpSpPr>
          <p:sp>
            <p:nvSpPr>
              <p:cNvPr id="39" name="5-Point Star 38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5-Point Star 39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5-Point Star 40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5-Point Star 41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5-Point Star 42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5-Point Star 43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13233" y="541066"/>
              <a:ext cx="3624926" cy="280850"/>
              <a:chOff x="117582" y="96883"/>
              <a:chExt cx="3624926" cy="280850"/>
            </a:xfrm>
          </p:grpSpPr>
          <p:sp>
            <p:nvSpPr>
              <p:cNvPr id="46" name="5-Point Star 45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5-Point Star 46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5-Point Star 47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5-Point Star 48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5-Point Star 49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13256" y="1305786"/>
              <a:ext cx="3624926" cy="280850"/>
              <a:chOff x="117582" y="96883"/>
              <a:chExt cx="3624926" cy="280850"/>
            </a:xfrm>
          </p:grpSpPr>
          <p:sp>
            <p:nvSpPr>
              <p:cNvPr id="53" name="5-Point Star 52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5-Point Star 53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5-Point Star 54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5-Point Star 55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5-Point Star 56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626319" y="1999206"/>
              <a:ext cx="3624926" cy="280850"/>
              <a:chOff x="117582" y="96883"/>
              <a:chExt cx="3624926" cy="280850"/>
            </a:xfrm>
          </p:grpSpPr>
          <p:sp>
            <p:nvSpPr>
              <p:cNvPr id="59" name="5-Point Star 58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5-Point Star 59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5-Point Star 60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5-Point Star 61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5-Point Star 62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13233" y="2773682"/>
              <a:ext cx="3624926" cy="280850"/>
              <a:chOff x="117582" y="123009"/>
              <a:chExt cx="3624926" cy="280850"/>
            </a:xfrm>
          </p:grpSpPr>
          <p:sp>
            <p:nvSpPr>
              <p:cNvPr id="65" name="5-Point Star 64"/>
              <p:cNvSpPr/>
              <p:nvPr/>
            </p:nvSpPr>
            <p:spPr>
              <a:xfrm>
                <a:off x="117582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5-Point Star 65"/>
              <p:cNvSpPr/>
              <p:nvPr/>
            </p:nvSpPr>
            <p:spPr>
              <a:xfrm>
                <a:off x="953601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5-Point Star 66"/>
              <p:cNvSpPr/>
              <p:nvPr/>
            </p:nvSpPr>
            <p:spPr>
              <a:xfrm>
                <a:off x="1789620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5-Point Star 67"/>
              <p:cNvSpPr/>
              <p:nvPr/>
            </p:nvSpPr>
            <p:spPr>
              <a:xfrm>
                <a:off x="2625639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5-Point Star 68"/>
              <p:cNvSpPr/>
              <p:nvPr/>
            </p:nvSpPr>
            <p:spPr>
              <a:xfrm>
                <a:off x="3461658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Rectangle 69"/>
            <p:cNvSpPr/>
            <p:nvPr/>
          </p:nvSpPr>
          <p:spPr>
            <a:xfrm>
              <a:off x="4976944" y="2141157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976943" y="1044902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976943" y="0"/>
              <a:ext cx="7215053" cy="5071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0" y="4281415"/>
              <a:ext cx="12191996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0" y="5349239"/>
              <a:ext cx="12191996" cy="5421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0" y="6338688"/>
              <a:ext cx="12191996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230084" y="1008190"/>
            <a:ext cx="9731828" cy="4885509"/>
            <a:chOff x="1230087" y="1031966"/>
            <a:chExt cx="9731828" cy="4885509"/>
          </a:xfrm>
        </p:grpSpPr>
        <p:sp>
          <p:nvSpPr>
            <p:cNvPr id="79" name="Rectangle 78"/>
            <p:cNvSpPr/>
            <p:nvPr/>
          </p:nvSpPr>
          <p:spPr>
            <a:xfrm>
              <a:off x="1230087" y="1031966"/>
              <a:ext cx="9731828" cy="4885509"/>
            </a:xfrm>
            <a:prstGeom prst="rect">
              <a:avLst/>
            </a:pr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230087" y="1243923"/>
              <a:ext cx="9731828" cy="4647426"/>
            </a:xfrm>
            <a:prstGeom prst="rect">
              <a:avLst/>
            </a:prstGeom>
            <a:noFill/>
            <a:effectLst>
              <a:outerShdw blurRad="50800" dist="50800" dir="2400000" algn="ctr" rotWithShape="0">
                <a:srgbClr val="000000">
                  <a:alpha val="68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>
                  <a:solidFill>
                    <a:schemeClr val="bg1"/>
                  </a:solidFill>
                  <a:latin typeface="Avenir Medium" charset="0"/>
                  <a:ea typeface="Avenir Medium" charset="0"/>
                  <a:cs typeface="Avenir Medium" charset="0"/>
                </a:rPr>
                <a:t>The Pledge of Allegiance</a:t>
              </a:r>
            </a:p>
            <a:p>
              <a:pPr algn="ctr"/>
              <a:endParaRPr lang="en-US" sz="3600" dirty="0">
                <a:latin typeface="Avenir Medium" charset="0"/>
                <a:ea typeface="Avenir Medium" charset="0"/>
                <a:cs typeface="Avenir Medium" charset="0"/>
              </a:endParaRPr>
            </a:p>
            <a:p>
              <a:pPr algn="ctr"/>
              <a:r>
                <a:rPr lang="en-US" sz="4000" dirty="0">
                  <a:solidFill>
                    <a:schemeClr val="bg1"/>
                  </a:solidFill>
                  <a:latin typeface="Avenir Medium" charset="0"/>
                  <a:ea typeface="Avenir Medium" charset="0"/>
                  <a:cs typeface="Avenir Medium" charset="0"/>
                </a:rPr>
                <a:t>I pledge allegiance to the flag of the United States of America and to the republic for which it stands, one nation under God, indivisible, with liberty and justice for all.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845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33686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36869" y="3317965"/>
            <a:ext cx="7855131" cy="35400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738052" y="1770018"/>
            <a:ext cx="2860765" cy="2860765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30087" y="986246"/>
            <a:ext cx="9731828" cy="4885509"/>
          </a:xfrm>
          <a:prstGeom prst="rect">
            <a:avLst/>
          </a:prstGeom>
          <a:solidFill>
            <a:schemeClr val="bg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30087" y="1201783"/>
            <a:ext cx="9731828" cy="3662541"/>
          </a:xfrm>
          <a:prstGeom prst="rect">
            <a:avLst/>
          </a:prstGeom>
          <a:noFill/>
          <a:effectLst>
            <a:outerShdw blurRad="50800" dist="50800" dir="2400000" algn="ctr" rotWithShape="0">
              <a:srgbClr val="000000">
                <a:alpha val="68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Texas Pledge of Allegiance</a:t>
            </a:r>
          </a:p>
          <a:p>
            <a:pPr algn="ctr"/>
            <a:endParaRPr lang="en-US" sz="36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Honor the Texas flag; I pledge allegiance to thee, Texas, one state under God, one and indivisible.</a:t>
            </a:r>
          </a:p>
        </p:txBody>
      </p:sp>
    </p:spTree>
    <p:extLst>
      <p:ext uri="{BB962C8B-B14F-4D97-AF65-F5344CB8AC3E}">
        <p14:creationId xmlns:p14="http://schemas.microsoft.com/office/powerpoint/2010/main" val="2619455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Minion Pro" panose="02040703060306020203" pitchFamily="18" charset="0"/>
                <a:ea typeface="Avenir" charset="0"/>
                <a:cs typeface="Avenir" charset="0"/>
              </a:rPr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4008B0F-AE18-D345-EB17-1DAA35257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74334"/>
            <a:ext cx="10058400" cy="402336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 startAt="3"/>
            </a:pPr>
            <a:r>
              <a:rPr lang="en-US" sz="3600" dirty="0"/>
              <a:t>Call to Order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 startAt="3"/>
            </a:pPr>
            <a:r>
              <a:rPr lang="en-US" sz="3600" dirty="0"/>
              <a:t>Public Comment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 startAt="3"/>
            </a:pPr>
            <a:r>
              <a:rPr lang="en-US" sz="3600" dirty="0"/>
              <a:t>Approve Minutes from October 10, 2023, DFC Committee Meeting 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 startAt="3"/>
            </a:pPr>
            <a:endParaRPr lang="en-US" sz="3600" dirty="0"/>
          </a:p>
        </p:txBody>
      </p:sp>
      <p:sp>
        <p:nvSpPr>
          <p:cNvPr id="3" name="Action Button: Document 2">
            <a:hlinkClick r:id="rId2" highlightClick="1"/>
            <a:extLst>
              <a:ext uri="{FF2B5EF4-FFF2-40B4-BE49-F238E27FC236}">
                <a16:creationId xmlns:a16="http://schemas.microsoft.com/office/drawing/2014/main" id="{041F17FE-74E6-EA9D-23EF-3CB38FC2717C}"/>
              </a:ext>
            </a:extLst>
          </p:cNvPr>
          <p:cNvSpPr/>
          <p:nvPr/>
        </p:nvSpPr>
        <p:spPr>
          <a:xfrm>
            <a:off x="5804330" y="5200793"/>
            <a:ext cx="291670" cy="404303"/>
          </a:xfrm>
          <a:prstGeom prst="actionButtonDocumen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2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Minion Pro" panose="02040703060306020203" pitchFamily="18" charset="0"/>
                <a:ea typeface="Avenir" charset="0"/>
                <a:cs typeface="Avenir" charset="0"/>
              </a:rPr>
              <a:t>Agenda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FD5680BD-CB88-5EA1-8BF9-D7255637DBBC}"/>
              </a:ext>
            </a:extLst>
          </p:cNvPr>
          <p:cNvSpPr txBox="1">
            <a:spLocks/>
          </p:cNvSpPr>
          <p:nvPr/>
        </p:nvSpPr>
        <p:spPr>
          <a:xfrm>
            <a:off x="1097280" y="20743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lnSpc>
                <a:spcPct val="150000"/>
              </a:lnSpc>
              <a:buFont typeface="+mj-lt"/>
              <a:buAutoNum type="arabicPeriod" startAt="6"/>
            </a:pPr>
            <a:r>
              <a:rPr lang="en-US" sz="3600" dirty="0"/>
              <a:t>Groundwater Management Area 12 Meeting of October 26, 2023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 startAt="6"/>
            </a:pPr>
            <a:r>
              <a:rPr lang="en-US" sz="3600" dirty="0"/>
              <a:t>Compliance with Desired Future Conditions/Protective Drawdown Limits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 startAt="6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4660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Minion Pro" panose="02040703060306020203" pitchFamily="18" charset="0"/>
                <a:ea typeface="Avenir" charset="0"/>
                <a:cs typeface="Avenir" charset="0"/>
              </a:rPr>
              <a:t>Agenda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039CC8BF-BF57-64D8-2FDD-6439970BD6F4}"/>
              </a:ext>
            </a:extLst>
          </p:cNvPr>
          <p:cNvSpPr txBox="1">
            <a:spLocks/>
          </p:cNvSpPr>
          <p:nvPr/>
        </p:nvSpPr>
        <p:spPr>
          <a:xfrm>
            <a:off x="1097280" y="20743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lnSpc>
                <a:spcPct val="150000"/>
              </a:lnSpc>
              <a:buFont typeface="+mj-lt"/>
              <a:buAutoNum type="arabicPeriod" startAt="8"/>
            </a:pPr>
            <a:r>
              <a:rPr lang="en-US" sz="3600" dirty="0"/>
              <a:t>Guidance Document for drilling wells and eligibility for Groundwater Well Assistance Program (GWAP) and GWAP Annual Needs Assistance (GANA)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 startAt="8"/>
            </a:pPr>
            <a:endParaRPr lang="en-US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 startAt="8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138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Minion Pro" panose="02040703060306020203" pitchFamily="18" charset="0"/>
                <a:ea typeface="Avenir" charset="0"/>
                <a:cs typeface="Avenir" charset="0"/>
              </a:rPr>
              <a:t>Agenda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AEC91285-575C-3CAF-9DD5-4DE2270DED3C}"/>
              </a:ext>
            </a:extLst>
          </p:cNvPr>
          <p:cNvSpPr txBox="1">
            <a:spLocks/>
          </p:cNvSpPr>
          <p:nvPr/>
        </p:nvSpPr>
        <p:spPr>
          <a:xfrm>
            <a:off x="1097280" y="20743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lnSpc>
                <a:spcPct val="150000"/>
              </a:lnSpc>
              <a:buFont typeface="+mj-lt"/>
              <a:buAutoNum type="arabicPeriod" startAt="9"/>
            </a:pPr>
            <a:r>
              <a:rPr lang="en-US" sz="3600" dirty="0"/>
              <a:t>Adjourn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 startAt="9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18677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144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Avenir</vt:lpstr>
      <vt:lpstr>Avenir Medium</vt:lpstr>
      <vt:lpstr>Calibri</vt:lpstr>
      <vt:lpstr>Calibri Light</vt:lpstr>
      <vt:lpstr>Minion Pro</vt:lpstr>
      <vt:lpstr>Retrospect</vt:lpstr>
      <vt:lpstr> DFC Committee</vt:lpstr>
      <vt:lpstr>Agenda</vt:lpstr>
      <vt:lpstr>PowerPoint Presentation</vt:lpstr>
      <vt:lpstr>PowerPoint Presentation</vt:lpstr>
      <vt:lpstr>Agenda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2023-11-16T14:04:31Z</dcterms:created>
  <dcterms:modified xsi:type="dcterms:W3CDTF">2023-11-28T16:52:00Z</dcterms:modified>
</cp:coreProperties>
</file>